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18"/>
  </p:notesMasterIdLst>
  <p:handoutMasterIdLst>
    <p:handoutMasterId r:id="rId19"/>
  </p:handoutMasterIdLst>
  <p:sldIdLst>
    <p:sldId id="318" r:id="rId5"/>
    <p:sldId id="626" r:id="rId6"/>
    <p:sldId id="276" r:id="rId7"/>
    <p:sldId id="625" r:id="rId8"/>
    <p:sldId id="577" r:id="rId9"/>
    <p:sldId id="465" r:id="rId10"/>
    <p:sldId id="579" r:id="rId11"/>
    <p:sldId id="611" r:id="rId12"/>
    <p:sldId id="624" r:id="rId13"/>
    <p:sldId id="323" r:id="rId14"/>
    <p:sldId id="487" r:id="rId15"/>
    <p:sldId id="580" r:id="rId16"/>
    <p:sldId id="299" r:id="rId17"/>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48" autoAdjust="0"/>
    <p:restoredTop sz="96405" autoAdjust="0"/>
  </p:normalViewPr>
  <p:slideViewPr>
    <p:cSldViewPr snapToGrid="0" showGuides="1">
      <p:cViewPr varScale="1">
        <p:scale>
          <a:sx n="126" d="100"/>
          <a:sy n="126" d="100"/>
        </p:scale>
        <p:origin x="856" y="200"/>
      </p:cViewPr>
      <p:guideLst>
        <p:guide orient="horz" pos="888"/>
        <p:guide pos="3839"/>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4/8/21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4/8/21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46EF7F-2180-5947-8246-D3E867E2B048}" type="slidenum">
              <a:rPr lang="en-US" smtClean="0"/>
              <a:t>6</a:t>
            </a:fld>
            <a:endParaRPr lang="en-US"/>
          </a:p>
        </p:txBody>
      </p:sp>
    </p:spTree>
    <p:extLst>
      <p:ext uri="{BB962C8B-B14F-4D97-AF65-F5344CB8AC3E}">
        <p14:creationId xmlns:p14="http://schemas.microsoft.com/office/powerpoint/2010/main" val="3786772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Missing testing of edge cases.  This might be important!</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295383891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DE86E9C-D24A-4552-A542-495444B5B04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Section Break">
    <p:spTree>
      <p:nvGrpSpPr>
        <p:cNvPr id="1" name=""/>
        <p:cNvGrpSpPr/>
        <p:nvPr/>
      </p:nvGrpSpPr>
      <p:grpSpPr>
        <a:xfrm>
          <a:off x="0" y="0"/>
          <a:ext cx="0" cy="0"/>
          <a:chOff x="0" y="0"/>
          <a:chExt cx="0" cy="0"/>
        </a:xfrm>
      </p:grpSpPr>
      <p:pic>
        <p:nvPicPr>
          <p:cNvPr id="6" name="Picture 2" descr="C:\Users\amiesen\Desktop\anlrgbppt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865402" y="6156882"/>
            <a:ext cx="2061700" cy="557186"/>
          </a:xfrm>
          <a:prstGeom prst="rect">
            <a:avLst/>
          </a:prstGeom>
          <a:noFill/>
          <a:extLst>
            <a:ext uri="{909E8E84-426E-40dd-AFC4-6F175D3DCCD1}">
              <a14:hiddenFill xmlns="" xmlns:a14="http://schemas.microsoft.com/office/drawing/2010/main">
                <a:solidFill>
                  <a:srgbClr val="FFFFFF"/>
                </a:solidFill>
              </a14:hiddenFill>
            </a:ext>
          </a:extLst>
        </p:spPr>
      </p:pic>
      <p:pic>
        <p:nvPicPr>
          <p:cNvPr id="37" name="Picture 36" descr="aerial view of Argonne with APS in front 5730-00068.jpg"/>
          <p:cNvPicPr>
            <a:picLocks noChangeAspect="1"/>
          </p:cNvPicPr>
          <p:nvPr userDrawn="1"/>
        </p:nvPicPr>
        <p:blipFill rotWithShape="1">
          <a:blip r:embed="rId3" cstate="email">
            <a:extLst>
              <a:ext uri="{28A0092B-C50C-407E-A947-70E740481C1C}">
                <a14:useLocalDpi xmlns:a14="http://schemas.microsoft.com/office/drawing/2010/main" val="0"/>
              </a:ext>
            </a:extLst>
          </a:blip>
          <a:srcRect t="10682" b="7135"/>
          <a:stretch/>
        </p:blipFill>
        <p:spPr>
          <a:xfrm>
            <a:off x="0" y="1"/>
            <a:ext cx="12188825" cy="5984917"/>
          </a:xfrm>
          <a:prstGeom prst="rect">
            <a:avLst/>
          </a:prstGeom>
        </p:spPr>
      </p:pic>
      <p:sp>
        <p:nvSpPr>
          <p:cNvPr id="3" name="Text Placeholder 2"/>
          <p:cNvSpPr>
            <a:spLocks noGrp="1"/>
          </p:cNvSpPr>
          <p:nvPr>
            <p:ph type="body" sz="quarter" idx="10" hasCustomPrompt="1"/>
          </p:nvPr>
        </p:nvSpPr>
        <p:spPr>
          <a:xfrm>
            <a:off x="2" y="-14246"/>
            <a:ext cx="12188824" cy="5999163"/>
          </a:xfrm>
          <a:solidFill>
            <a:schemeClr val="tx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SECTION BREAK TITLE</a:t>
            </a:r>
          </a:p>
        </p:txBody>
      </p:sp>
    </p:spTree>
    <p:extLst>
      <p:ext uri="{BB962C8B-B14F-4D97-AF65-F5344CB8AC3E}">
        <p14:creationId xmlns:p14="http://schemas.microsoft.com/office/powerpoint/2010/main" val="41750809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Closing slide">
    <p:spTree>
      <p:nvGrpSpPr>
        <p:cNvPr id="1" name=""/>
        <p:cNvGrpSpPr/>
        <p:nvPr/>
      </p:nvGrpSpPr>
      <p:grpSpPr>
        <a:xfrm>
          <a:off x="0" y="0"/>
          <a:ext cx="0" cy="0"/>
          <a:chOff x="0" y="0"/>
          <a:chExt cx="0" cy="0"/>
        </a:xfrm>
      </p:grpSpPr>
      <p:pic>
        <p:nvPicPr>
          <p:cNvPr id="7" name="Picture 2" descr="C:\Users\amiesen\Desktop\anlrgbppt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865402" y="6156882"/>
            <a:ext cx="2061700" cy="557186"/>
          </a:xfrm>
          <a:prstGeom prst="rect">
            <a:avLst/>
          </a:prstGeom>
          <a:noFill/>
          <a:extLst>
            <a:ext uri="{909E8E84-426E-40dd-AFC4-6F175D3DCCD1}">
              <a14:hiddenFill xmlns="" xmlns:a14="http://schemas.microsoft.com/office/drawing/2010/main">
                <a:solidFill>
                  <a:srgbClr val="FFFFFF"/>
                </a:solidFill>
              </a14:hiddenFill>
            </a:ext>
          </a:extLst>
        </p:spPr>
      </p:pic>
      <p:sp>
        <p:nvSpPr>
          <p:cNvPr id="38" name="TextBox 37"/>
          <p:cNvSpPr txBox="1"/>
          <p:nvPr userDrawn="1"/>
        </p:nvSpPr>
        <p:spPr>
          <a:xfrm>
            <a:off x="626370" y="6247222"/>
            <a:ext cx="1387624" cy="369332"/>
          </a:xfrm>
          <a:prstGeom prst="rect">
            <a:avLst/>
          </a:prstGeom>
          <a:noFill/>
        </p:spPr>
        <p:txBody>
          <a:bodyPr wrap="none" lIns="0" rtlCol="0">
            <a:spAutoFit/>
          </a:bodyPr>
          <a:lstStyle/>
          <a:p>
            <a:r>
              <a:rPr lang="en-US" dirty="0">
                <a:solidFill>
                  <a:schemeClr val="tx1">
                    <a:lumMod val="50000"/>
                  </a:schemeClr>
                </a:solidFill>
              </a:rPr>
              <a:t>www.anl.gov</a:t>
            </a:r>
          </a:p>
        </p:txBody>
      </p:sp>
      <p:pic>
        <p:nvPicPr>
          <p:cNvPr id="8" name="Picture 7" descr="aerial view of Argonne with APS in front 5730-00068.jpg"/>
          <p:cNvPicPr>
            <a:picLocks noChangeAspect="1"/>
          </p:cNvPicPr>
          <p:nvPr userDrawn="1"/>
        </p:nvPicPr>
        <p:blipFill rotWithShape="1">
          <a:blip r:embed="rId3" cstate="email">
            <a:extLst>
              <a:ext uri="{28A0092B-C50C-407E-A947-70E740481C1C}">
                <a14:useLocalDpi xmlns:a14="http://schemas.microsoft.com/office/drawing/2010/main" val="0"/>
              </a:ext>
            </a:extLst>
          </a:blip>
          <a:srcRect t="10682" b="7135"/>
          <a:stretch/>
        </p:blipFill>
        <p:spPr>
          <a:xfrm>
            <a:off x="0" y="1"/>
            <a:ext cx="12188825" cy="5984917"/>
          </a:xfrm>
          <a:prstGeom prst="rect">
            <a:avLst/>
          </a:prstGeom>
        </p:spPr>
      </p:pic>
      <p:sp>
        <p:nvSpPr>
          <p:cNvPr id="9" name="Text Placeholder 2"/>
          <p:cNvSpPr>
            <a:spLocks noGrp="1"/>
          </p:cNvSpPr>
          <p:nvPr>
            <p:ph type="body" sz="quarter" idx="10" hasCustomPrompt="1"/>
          </p:nvPr>
        </p:nvSpPr>
        <p:spPr>
          <a:xfrm>
            <a:off x="1" y="-14246"/>
            <a:ext cx="12188824" cy="5999163"/>
          </a:xfrm>
          <a:solidFill>
            <a:schemeClr val="tx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closing statement</a:t>
            </a:r>
          </a:p>
        </p:txBody>
      </p:sp>
      <p:sp>
        <p:nvSpPr>
          <p:cNvPr id="6" name="TextBox 5"/>
          <p:cNvSpPr txBox="1"/>
          <p:nvPr userDrawn="1"/>
        </p:nvSpPr>
        <p:spPr>
          <a:xfrm>
            <a:off x="-1320994" y="-1815882"/>
            <a:ext cx="5041353" cy="1600438"/>
          </a:xfrm>
          <a:prstGeom prst="rect">
            <a:avLst/>
          </a:prstGeom>
          <a:solidFill>
            <a:schemeClr val="bg1">
              <a:lumMod val="50000"/>
            </a:schemeClr>
          </a:solidFill>
        </p:spPr>
        <p:txBody>
          <a:bodyPr wrap="square" rtlCol="0">
            <a:spAutoFit/>
          </a:bodyPr>
          <a:lstStyle/>
          <a:p>
            <a:r>
              <a:rPr lang="en-US" sz="1400" b="1" dirty="0">
                <a:solidFill>
                  <a:schemeClr val="bg1"/>
                </a:solidFill>
              </a:rPr>
              <a:t>Suggested</a:t>
            </a:r>
            <a:r>
              <a:rPr lang="en-US" sz="1400" b="1" baseline="0" dirty="0">
                <a:solidFill>
                  <a:schemeClr val="bg1"/>
                </a:solidFill>
              </a:rPr>
              <a:t> closing statement (optional): </a:t>
            </a:r>
          </a:p>
          <a:p>
            <a:endParaRPr lang="en-US" sz="1400" b="1" baseline="0" dirty="0">
              <a:solidFill>
                <a:schemeClr val="bg1"/>
              </a:solidFill>
            </a:endParaRPr>
          </a:p>
          <a:p>
            <a:pPr lvl="0"/>
            <a:r>
              <a:rPr lang="en-US" sz="1400" b="1" dirty="0">
                <a:solidFill>
                  <a:schemeClr val="bg1"/>
                </a:solidFill>
              </a:rPr>
              <a:t>WE START WITH YES.</a:t>
            </a:r>
          </a:p>
          <a:p>
            <a:pPr lvl="0">
              <a:spcAft>
                <a:spcPts val="1200"/>
              </a:spcAft>
            </a:pPr>
            <a:r>
              <a:rPr lang="en-US" sz="1400" b="1" dirty="0">
                <a:solidFill>
                  <a:schemeClr val="bg1"/>
                </a:solidFill>
              </a:rPr>
              <a:t>AND END WITH THANK YOU.</a:t>
            </a:r>
          </a:p>
          <a:p>
            <a:pPr lvl="0"/>
            <a:r>
              <a:rPr lang="en-US" sz="1400" b="1" dirty="0">
                <a:solidFill>
                  <a:schemeClr val="bg1"/>
                </a:solidFill>
              </a:rPr>
              <a:t>DO YOU HAVE ANY BIG QUESTIONS?</a:t>
            </a:r>
            <a:endParaRPr lang="en-US" sz="1400"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39575951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06447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Section break">
    <p:spTree>
      <p:nvGrpSpPr>
        <p:cNvPr id="1" name=""/>
        <p:cNvGrpSpPr/>
        <p:nvPr/>
      </p:nvGrpSpPr>
      <p:grpSpPr>
        <a:xfrm>
          <a:off x="0" y="0"/>
          <a:ext cx="0" cy="0"/>
          <a:chOff x="0" y="0"/>
          <a:chExt cx="0" cy="0"/>
        </a:xfrm>
      </p:grpSpPr>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65760" y="411480"/>
            <a:ext cx="6962455" cy="510909"/>
          </a:xfrm>
        </p:spPr>
        <p:txBody>
          <a:bodyPr/>
          <a:lstStyle>
            <a:lvl1pPr algn="l">
              <a:defRPr sz="3200" b="1">
                <a:solidFill>
                  <a:schemeClr val="tx1"/>
                </a:solidFill>
                <a:latin typeface="+mn-lt"/>
              </a:defRPr>
            </a:lvl1pPr>
          </a:lstStyle>
          <a:p>
            <a:r>
              <a:rPr lang="en-US" dirty="0"/>
              <a:t>Click to edit Master title style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56801" y="4458940"/>
            <a:ext cx="3047137" cy="1389960"/>
          </a:xfrm>
          <a:prstGeom prst="rect">
            <a:avLst/>
          </a:prstGeom>
        </p:spPr>
      </p:pic>
      <p:grpSp>
        <p:nvGrpSpPr>
          <p:cNvPr id="13" name="Group 12"/>
          <p:cNvGrpSpPr/>
          <p:nvPr userDrawn="1"/>
        </p:nvGrpSpPr>
        <p:grpSpPr>
          <a:xfrm>
            <a:off x="-4595" y="6002316"/>
            <a:ext cx="12198096" cy="27432"/>
            <a:chOff x="-9675" y="6830568"/>
            <a:chExt cx="9176303" cy="27432"/>
          </a:xfrm>
        </p:grpSpPr>
        <p:sp>
          <p:nvSpPr>
            <p:cNvPr id="14" name="Rectangle 13"/>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5" name="Rectangle 14"/>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grpSp>
      <p:grpSp>
        <p:nvGrpSpPr>
          <p:cNvPr id="11" name="Group 10"/>
          <p:cNvGrpSpPr/>
          <p:nvPr userDrawn="1"/>
        </p:nvGrpSpPr>
        <p:grpSpPr>
          <a:xfrm>
            <a:off x="-4595" y="4272576"/>
            <a:ext cx="12198096" cy="27432"/>
            <a:chOff x="-9675" y="6830568"/>
            <a:chExt cx="9176303" cy="27432"/>
          </a:xfrm>
        </p:grpSpPr>
        <p:sp>
          <p:nvSpPr>
            <p:cNvPr id="18" name="Rectangle 17"/>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9" name="Rectangle 18"/>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grpSp>
    </p:spTree>
    <p:extLst>
      <p:ext uri="{BB962C8B-B14F-4D97-AF65-F5344CB8AC3E}">
        <p14:creationId xmlns:p14="http://schemas.microsoft.com/office/powerpoint/2010/main" val="116598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3603" y="228600"/>
            <a:ext cx="9243192" cy="381000"/>
          </a:xfrm>
        </p:spPr>
        <p:txBody>
          <a:bodyPr/>
          <a:lstStyle/>
          <a:p>
            <a:r>
              <a:rPr lang="en-US"/>
              <a:t>Click to edit Master title style</a:t>
            </a:r>
          </a:p>
        </p:txBody>
      </p:sp>
      <p:sp>
        <p:nvSpPr>
          <p:cNvPr id="3" name="Content Placeholder 2"/>
          <p:cNvSpPr>
            <a:spLocks noGrp="1"/>
          </p:cNvSpPr>
          <p:nvPr>
            <p:ph sz="half" idx="1"/>
          </p:nvPr>
        </p:nvSpPr>
        <p:spPr>
          <a:xfrm>
            <a:off x="914162" y="1295400"/>
            <a:ext cx="5180251"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7559" y="1295400"/>
            <a:ext cx="5180251"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0798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Section Break">
    <p:spTree>
      <p:nvGrpSpPr>
        <p:cNvPr id="1" name=""/>
        <p:cNvGrpSpPr/>
        <p:nvPr/>
      </p:nvGrpSpPr>
      <p:grpSpPr>
        <a:xfrm>
          <a:off x="0" y="0"/>
          <a:ext cx="0" cy="0"/>
          <a:chOff x="0" y="0"/>
          <a:chExt cx="0" cy="0"/>
        </a:xfrm>
      </p:grpSpPr>
      <p:pic>
        <p:nvPicPr>
          <p:cNvPr id="37" name="Picture 36" descr="aerial view of Argonne with APS in front 5730-00068.jpg"/>
          <p:cNvPicPr>
            <a:picLocks noChangeAspect="1"/>
          </p:cNvPicPr>
          <p:nvPr userDrawn="1"/>
        </p:nvPicPr>
        <p:blipFill rotWithShape="1">
          <a:blip r:embed="rId2" cstate="email">
            <a:extLst>
              <a:ext uri="{28A0092B-C50C-407E-A947-70E740481C1C}">
                <a14:useLocalDpi xmlns:a14="http://schemas.microsoft.com/office/drawing/2010/main" val="0"/>
              </a:ext>
            </a:extLst>
          </a:blip>
          <a:srcRect t="10682" b="7135"/>
          <a:stretch/>
        </p:blipFill>
        <p:spPr>
          <a:xfrm>
            <a:off x="0" y="1"/>
            <a:ext cx="12188825" cy="5984917"/>
          </a:xfrm>
          <a:prstGeom prst="rect">
            <a:avLst/>
          </a:prstGeom>
        </p:spPr>
      </p:pic>
      <p:sp>
        <p:nvSpPr>
          <p:cNvPr id="3" name="Text Placeholder 2"/>
          <p:cNvSpPr>
            <a:spLocks noGrp="1"/>
          </p:cNvSpPr>
          <p:nvPr>
            <p:ph type="body" sz="quarter" idx="10" hasCustomPrompt="1"/>
          </p:nvPr>
        </p:nvSpPr>
        <p:spPr>
          <a:xfrm>
            <a:off x="2" y="-14246"/>
            <a:ext cx="12188824" cy="5999163"/>
          </a:xfrm>
          <a:solidFill>
            <a:schemeClr val="tx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SECTION BREAK TITLE</a:t>
            </a:r>
          </a:p>
        </p:txBody>
      </p:sp>
      <p:pic>
        <p:nvPicPr>
          <p:cNvPr id="5" name="Picture 4">
            <a:extLst>
              <a:ext uri="{FF2B5EF4-FFF2-40B4-BE49-F238E27FC236}">
                <a16:creationId xmlns:a16="http://schemas.microsoft.com/office/drawing/2014/main" id="{C69AFFCA-476B-3D43-BA2A-8057D08F795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6">
            <a:extLst>
              <a:ext uri="{FF2B5EF4-FFF2-40B4-BE49-F238E27FC236}">
                <a16:creationId xmlns:a16="http://schemas.microsoft.com/office/drawing/2014/main" id="{242ABDB4-62F0-7B4B-8A6A-8FD308A96B7A}"/>
              </a:ext>
            </a:extLst>
          </p:cNvPr>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C42140C9-81A5-2246-A51B-3AFFB45AAB9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4869507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B8E2FEED-84DC-4438-B439-E3DA7A28736A}"/>
              </a:ext>
            </a:extLst>
          </p:cNvPr>
          <p:cNvPicPr>
            <a:picLocks noChangeAspect="1"/>
          </p:cNvPicPr>
          <p:nvPr userDrawn="1"/>
        </p:nvPicPr>
        <p:blipFill>
          <a:blip r:embed="rId16"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 id="2147483951" r:id="rId7"/>
    <p:sldLayoutId id="2147483952" r:id="rId8"/>
    <p:sldLayoutId id="2147483958" r:id="rId9"/>
    <p:sldLayoutId id="2147483956" r:id="rId10"/>
    <p:sldLayoutId id="2147483957" r:id="rId11"/>
    <p:sldLayoutId id="2147483959" r:id="rId12"/>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mklinv/morpheu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hyperlink" Target="https://ideas-productivity.org/resources/howto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doi.org/10.6084/m9.figshare.1299437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Software Testing</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a:xfrm>
            <a:off x="3177632" y="2085962"/>
            <a:ext cx="8739212" cy="3369958"/>
          </a:xfrm>
        </p:spPr>
        <p:txBody>
          <a:bodyPr/>
          <a:lstStyle/>
          <a:p>
            <a:r>
              <a:rPr lang="en-US" u="sng" dirty="0"/>
              <a:t>Patricia Grubel</a:t>
            </a:r>
            <a:br>
              <a:rPr lang="en-US" dirty="0"/>
            </a:br>
            <a:r>
              <a:rPr lang="en-US" dirty="0"/>
              <a:t>Los Alamos National Laboratory</a:t>
            </a:r>
          </a:p>
          <a:p>
            <a:pPr lvl="0">
              <a:spcAft>
                <a:spcPts val="0"/>
              </a:spcAft>
              <a:buSzPts val="2000"/>
            </a:pPr>
            <a:r>
              <a:rPr lang="en-US" dirty="0" err="1">
                <a:solidFill>
                  <a:srgbClr val="000000"/>
                </a:solidFill>
              </a:rPr>
              <a:t>Anshu</a:t>
            </a:r>
            <a:r>
              <a:rPr lang="en-US" dirty="0">
                <a:solidFill>
                  <a:srgbClr val="000000"/>
                </a:solidFill>
              </a:rPr>
              <a:t> Dubey, Rinku Gupta</a:t>
            </a:r>
            <a:br>
              <a:rPr lang="en-US" dirty="0">
                <a:solidFill>
                  <a:srgbClr val="000000"/>
                </a:solidFill>
              </a:rPr>
            </a:br>
            <a:r>
              <a:rPr lang="en-US" dirty="0">
                <a:solidFill>
                  <a:srgbClr val="000000"/>
                </a:solidFill>
              </a:rPr>
              <a:t>Sandia National Laboratories</a:t>
            </a:r>
          </a:p>
          <a:p>
            <a:pPr>
              <a:spcAft>
                <a:spcPts val="0"/>
              </a:spcAft>
              <a:buSzPts val="2000"/>
            </a:pPr>
            <a:r>
              <a:rPr lang="en-US" dirty="0">
                <a:solidFill>
                  <a:srgbClr val="000000"/>
                </a:solidFill>
              </a:rPr>
              <a:t>David M. Rogers</a:t>
            </a:r>
            <a:br>
              <a:rPr lang="en-US" dirty="0">
                <a:solidFill>
                  <a:srgbClr val="000000"/>
                </a:solidFill>
              </a:rPr>
            </a:br>
            <a:r>
              <a:rPr lang="en-US" dirty="0">
                <a:solidFill>
                  <a:srgbClr val="000000"/>
                </a:solidFill>
              </a:rPr>
              <a:t>Oak Ridge National Laboratory</a:t>
            </a:r>
          </a:p>
          <a:p>
            <a:r>
              <a:rPr lang="en-US" dirty="0"/>
              <a:t>Developing a Testing and Continuous Integration Strategy for your Team tutorial @ ECP Annual Meeting, April 2021</a:t>
            </a:r>
          </a:p>
          <a:p>
            <a:pPr lvl="0">
              <a:spcAft>
                <a:spcPts val="0"/>
              </a:spcAft>
              <a:buSzPts val="2000"/>
            </a:pPr>
            <a:br>
              <a:rPr lang="en-US" sz="2000" dirty="0"/>
            </a:br>
            <a:endParaRPr lang="en-US" sz="2000" dirty="0"/>
          </a:p>
          <a:p>
            <a:pPr>
              <a:spcBef>
                <a:spcPts val="2400"/>
              </a:spcBef>
            </a:pPr>
            <a:br>
              <a:rPr lang="en-US" sz="2000" dirty="0"/>
            </a:br>
            <a:endParaRPr lang="en-US" sz="2000" dirty="0"/>
          </a:p>
        </p:txBody>
      </p:sp>
      <p:pic>
        <p:nvPicPr>
          <p:cNvPr id="6" name="Picture 2" descr="https://licensebuttons.net/l/by/4.0/88x31.png">
            <a:extLst>
              <a:ext uri="{FF2B5EF4-FFF2-40B4-BE49-F238E27FC236}">
                <a16:creationId xmlns:a16="http://schemas.microsoft.com/office/drawing/2014/main" id="{24EAF368-FA38-4254-8E55-6E4D872226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06FBB1C-6D6D-47D4-86AC-DD5BECCBEE38}"/>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3" name="Picture 2">
            <a:extLst>
              <a:ext uri="{FF2B5EF4-FFF2-40B4-BE49-F238E27FC236}">
                <a16:creationId xmlns:a16="http://schemas.microsoft.com/office/drawing/2014/main" id="{07E0F5D5-EB80-46D1-B8E1-4DCB8E956D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spTree>
    <p:extLst>
      <p:ext uri="{BB962C8B-B14F-4D97-AF65-F5344CB8AC3E}">
        <p14:creationId xmlns:p14="http://schemas.microsoft.com/office/powerpoint/2010/main" val="136510035"/>
      </p:ext>
    </p:extLst>
  </p:cSld>
  <p:clrMapOvr>
    <a:masterClrMapping/>
  </p:clrMapOvr>
  <mc:AlternateContent xmlns:mc="http://schemas.openxmlformats.org/markup-compatibility/2006" xmlns:p14="http://schemas.microsoft.com/office/powerpoint/2010/main">
    <mc:Choice Requires="p14">
      <p:transition spd="slow" p14:dur="2000" advTm="16243"/>
    </mc:Choice>
    <mc:Fallback xmlns="">
      <p:transition spd="slow" advTm="1624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6894-8E3C-AD4B-ABE1-2A81FB40B557}"/>
              </a:ext>
            </a:extLst>
          </p:cNvPr>
          <p:cNvSpPr>
            <a:spLocks noGrp="1"/>
          </p:cNvSpPr>
          <p:nvPr>
            <p:ph type="title"/>
          </p:nvPr>
        </p:nvSpPr>
        <p:spPr/>
        <p:txBody>
          <a:bodyPr/>
          <a:lstStyle/>
          <a:p>
            <a:r>
              <a:rPr lang="en-US" dirty="0"/>
              <a:t>Graphical View of </a:t>
            </a:r>
            <a:r>
              <a:rPr lang="en-US" dirty="0" err="1"/>
              <a:t>Gcov</a:t>
            </a:r>
            <a:r>
              <a:rPr lang="en-US" dirty="0"/>
              <a:t> Output and Tutorials for Code Coverage </a:t>
            </a:r>
          </a:p>
        </p:txBody>
      </p:sp>
      <p:sp>
        <p:nvSpPr>
          <p:cNvPr id="4" name="Online tutorial - https://github.com/amklinv/morpheus…">
            <a:extLst>
              <a:ext uri="{FF2B5EF4-FFF2-40B4-BE49-F238E27FC236}">
                <a16:creationId xmlns:a16="http://schemas.microsoft.com/office/drawing/2014/main" id="{2A5898E1-6414-A544-9084-8EBBC6093153}"/>
              </a:ext>
            </a:extLst>
          </p:cNvPr>
          <p:cNvSpPr txBox="1">
            <a:spLocks/>
          </p:cNvSpPr>
          <p:nvPr/>
        </p:nvSpPr>
        <p:spPr bwMode="auto">
          <a:xfrm>
            <a:off x="1480893" y="5287263"/>
            <a:ext cx="7363175" cy="596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566927">
              <a:spcBef>
                <a:spcPts val="800"/>
              </a:spcBef>
              <a:buClrTx/>
              <a:buFontTx/>
              <a:buNone/>
              <a:defRPr sz="1488"/>
            </a:pPr>
            <a:r>
              <a:rPr lang="en-US" sz="1488" dirty="0"/>
              <a:t>Online tutorial - </a:t>
            </a:r>
            <a:r>
              <a:rPr lang="en-US" sz="1488" u="sng" dirty="0">
                <a:solidFill>
                  <a:srgbClr val="A03123"/>
                </a:solidFill>
                <a:uFill>
                  <a:solidFill>
                    <a:srgbClr val="A03123"/>
                  </a:solidFill>
                </a:uFill>
                <a:hlinkClick r:id="rId3"/>
              </a:rPr>
              <a:t>https://github.com/amklinv/morpheus</a:t>
            </a:r>
          </a:p>
          <a:p>
            <a:pPr marL="0" indent="0" algn="ctr" defTabSz="566927">
              <a:spcBef>
                <a:spcPts val="800"/>
              </a:spcBef>
              <a:buClrTx/>
              <a:buFontTx/>
              <a:buNone/>
              <a:defRPr sz="1488"/>
            </a:pPr>
            <a:r>
              <a:rPr lang="en-US" sz="1488" dirty="0"/>
              <a:t>Other example - </a:t>
            </a:r>
            <a:r>
              <a:rPr lang="en-US" sz="1488" u="sng" dirty="0">
                <a:solidFill>
                  <a:srgbClr val="A03123"/>
                </a:solidFill>
                <a:uFill>
                  <a:solidFill>
                    <a:srgbClr val="A03123"/>
                  </a:solidFill>
                </a:uFill>
                <a:hlinkClick r:id="rId3"/>
              </a:rPr>
              <a:t>https://github.com/jrdoneal/infrastructure</a:t>
            </a:r>
          </a:p>
        </p:txBody>
      </p:sp>
      <p:pic>
        <p:nvPicPr>
          <p:cNvPr id="5" name="CoverageResult.png" descr="CoverageResult.png">
            <a:extLst>
              <a:ext uri="{FF2B5EF4-FFF2-40B4-BE49-F238E27FC236}">
                <a16:creationId xmlns:a16="http://schemas.microsoft.com/office/drawing/2014/main" id="{42532670-C6E0-114F-BB75-47411B4CBFD5}"/>
              </a:ext>
            </a:extLst>
          </p:cNvPr>
          <p:cNvPicPr>
            <a:picLocks noChangeAspect="1"/>
          </p:cNvPicPr>
          <p:nvPr/>
        </p:nvPicPr>
        <p:blipFill>
          <a:blip r:embed="rId4"/>
          <a:stretch>
            <a:fillRect/>
          </a:stretch>
        </p:blipFill>
        <p:spPr>
          <a:xfrm>
            <a:off x="1785641" y="1580266"/>
            <a:ext cx="6753679" cy="1670266"/>
          </a:xfrm>
          <a:prstGeom prst="rect">
            <a:avLst/>
          </a:prstGeom>
          <a:ln w="12700">
            <a:miter lim="400000"/>
          </a:ln>
        </p:spPr>
      </p:pic>
      <p:sp>
        <p:nvSpPr>
          <p:cNvPr id="6" name="Overall Analysis">
            <a:extLst>
              <a:ext uri="{FF2B5EF4-FFF2-40B4-BE49-F238E27FC236}">
                <a16:creationId xmlns:a16="http://schemas.microsoft.com/office/drawing/2014/main" id="{77BE4B45-B1C9-F140-AB80-56D53F3BF007}"/>
              </a:ext>
            </a:extLst>
          </p:cNvPr>
          <p:cNvSpPr txBox="1"/>
          <p:nvPr/>
        </p:nvSpPr>
        <p:spPr>
          <a:xfrm>
            <a:off x="4058091" y="1085256"/>
            <a:ext cx="2272418" cy="43707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lvl1pPr>
          </a:lstStyle>
          <a:p>
            <a:r>
              <a:rPr dirty="0"/>
              <a:t>Overall Analysis</a:t>
            </a:r>
          </a:p>
        </p:txBody>
      </p:sp>
      <p:sp>
        <p:nvSpPr>
          <p:cNvPr id="7" name="Detailed Analysis">
            <a:extLst>
              <a:ext uri="{FF2B5EF4-FFF2-40B4-BE49-F238E27FC236}">
                <a16:creationId xmlns:a16="http://schemas.microsoft.com/office/drawing/2014/main" id="{F89B46D8-0A2E-4442-93CB-610D1E311C8F}"/>
              </a:ext>
            </a:extLst>
          </p:cNvPr>
          <p:cNvSpPr txBox="1"/>
          <p:nvPr/>
        </p:nvSpPr>
        <p:spPr>
          <a:xfrm>
            <a:off x="3949848" y="3290014"/>
            <a:ext cx="2425265" cy="43707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lvl1pPr>
          </a:lstStyle>
          <a:p>
            <a:r>
              <a:rPr dirty="0"/>
              <a:t>Detailed Analysis</a:t>
            </a:r>
          </a:p>
        </p:txBody>
      </p:sp>
      <p:pic>
        <p:nvPicPr>
          <p:cNvPr id="8" name="CodeCoverageDetail.png" descr="CodeCoverageDetail.png">
            <a:extLst>
              <a:ext uri="{FF2B5EF4-FFF2-40B4-BE49-F238E27FC236}">
                <a16:creationId xmlns:a16="http://schemas.microsoft.com/office/drawing/2014/main" id="{CCFDEE5F-BA06-5E48-BA65-99628F8E4542}"/>
              </a:ext>
            </a:extLst>
          </p:cNvPr>
          <p:cNvPicPr>
            <a:picLocks noChangeAspect="1"/>
          </p:cNvPicPr>
          <p:nvPr/>
        </p:nvPicPr>
        <p:blipFill>
          <a:blip r:embed="rId5"/>
          <a:stretch>
            <a:fillRect/>
          </a:stretch>
        </p:blipFill>
        <p:spPr>
          <a:xfrm>
            <a:off x="3058469" y="3733459"/>
            <a:ext cx="4208022" cy="1433003"/>
          </a:xfrm>
          <a:prstGeom prst="rect">
            <a:avLst/>
          </a:prstGeom>
          <a:ln w="12700">
            <a:miter lim="400000"/>
          </a:ln>
        </p:spPr>
      </p:pic>
    </p:spTree>
    <p:extLst>
      <p:ext uri="{BB962C8B-B14F-4D97-AF65-F5344CB8AC3E}">
        <p14:creationId xmlns:p14="http://schemas.microsoft.com/office/powerpoint/2010/main" val="1691510967"/>
      </p:ext>
    </p:extLst>
  </p:cSld>
  <p:clrMapOvr>
    <a:masterClrMapping/>
  </p:clrMapOvr>
  <mc:AlternateContent xmlns:mc="http://schemas.openxmlformats.org/markup-compatibility/2006" xmlns:p14="http://schemas.microsoft.com/office/powerpoint/2010/main">
    <mc:Choice Requires="p14">
      <p:transition spd="slow" p14:dur="2000" advTm="21487"/>
    </mc:Choice>
    <mc:Fallback xmlns="">
      <p:transition spd="slow" advTm="21487"/>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a:xfrm>
            <a:off x="804462" y="233314"/>
            <a:ext cx="8227457" cy="510904"/>
          </a:xfrm>
        </p:spPr>
        <p:txBody>
          <a:bodyPr/>
          <a:lstStyle/>
          <a:p>
            <a:r>
              <a:rPr lang="en-US" dirty="0"/>
              <a:t>How to build your test suite ?</a:t>
            </a:r>
          </a:p>
        </p:txBody>
      </p:sp>
      <p:sp>
        <p:nvSpPr>
          <p:cNvPr id="21" name="Content Placeholder 4"/>
          <p:cNvSpPr>
            <a:spLocks noGrp="1"/>
          </p:cNvSpPr>
          <p:nvPr>
            <p:ph sz="quarter" idx="1"/>
          </p:nvPr>
        </p:nvSpPr>
        <p:spPr>
          <a:xfrm>
            <a:off x="880642" y="1012372"/>
            <a:ext cx="8151277" cy="4494629"/>
          </a:xfrm>
        </p:spPr>
        <p:txBody>
          <a:bodyPr>
            <a:normAutofit fontScale="85000" lnSpcReduction="20000"/>
          </a:bodyPr>
          <a:lstStyle/>
          <a:p>
            <a:r>
              <a:rPr lang="en-US" dirty="0"/>
              <a:t>Two purposes</a:t>
            </a:r>
          </a:p>
          <a:p>
            <a:pPr lvl="1"/>
            <a:r>
              <a:rPr lang="en-US" dirty="0"/>
              <a:t>Regression testing </a:t>
            </a:r>
          </a:p>
          <a:p>
            <a:pPr lvl="2"/>
            <a:r>
              <a:rPr lang="en-US" dirty="0"/>
              <a:t>May be long running</a:t>
            </a:r>
          </a:p>
          <a:p>
            <a:pPr lvl="2"/>
            <a:r>
              <a:rPr lang="en-US" dirty="0"/>
              <a:t>Provide comprehensive coverage</a:t>
            </a:r>
          </a:p>
          <a:p>
            <a:pPr lvl="1"/>
            <a:r>
              <a:rPr lang="en-US" dirty="0"/>
              <a:t>Continuous integration</a:t>
            </a:r>
          </a:p>
          <a:p>
            <a:pPr lvl="2"/>
            <a:r>
              <a:rPr lang="en-US" dirty="0"/>
              <a:t>Quick diagnosis of error</a:t>
            </a:r>
          </a:p>
          <a:p>
            <a:r>
              <a:rPr lang="en-US" dirty="0"/>
              <a:t>A mix of different granularities works well</a:t>
            </a:r>
          </a:p>
          <a:p>
            <a:pPr lvl="1"/>
            <a:r>
              <a:rPr lang="en-US" dirty="0"/>
              <a:t>Unit tests for isolating component or sub-component level faults </a:t>
            </a:r>
          </a:p>
          <a:p>
            <a:pPr lvl="1"/>
            <a:r>
              <a:rPr lang="en-US" dirty="0"/>
              <a:t>Integration tests with simple to complex configuration and system level</a:t>
            </a:r>
          </a:p>
          <a:p>
            <a:pPr lvl="1"/>
            <a:r>
              <a:rPr lang="en-US" dirty="0"/>
              <a:t>Restart tests</a:t>
            </a:r>
          </a:p>
          <a:p>
            <a:r>
              <a:rPr lang="en-US" dirty="0"/>
              <a:t> Rules of thumb</a:t>
            </a:r>
          </a:p>
          <a:p>
            <a:pPr lvl="1"/>
            <a:r>
              <a:rPr lang="en-US" dirty="0"/>
              <a:t>Simple </a:t>
            </a:r>
          </a:p>
          <a:p>
            <a:pPr lvl="1"/>
            <a:r>
              <a:rPr lang="en-US" dirty="0"/>
              <a:t>Enable quick pin-pointing </a:t>
            </a:r>
          </a:p>
          <a:p>
            <a:pPr marL="346075" lvl="1" indent="0">
              <a:buNone/>
            </a:pPr>
            <a:endParaRPr lang="en-US" dirty="0"/>
          </a:p>
          <a:p>
            <a:pPr marL="346075" lvl="1" indent="0">
              <a:buNone/>
            </a:pPr>
            <a:r>
              <a:rPr lang="en-US" dirty="0"/>
              <a:t>Useful resources </a:t>
            </a:r>
            <a:r>
              <a:rPr lang="en-US" dirty="0">
                <a:hlinkClick r:id="rId2"/>
              </a:rPr>
              <a:t>https://ideas-productivity.org/resources/howtos/</a:t>
            </a:r>
            <a:endParaRPr lang="en-US" dirty="0"/>
          </a:p>
        </p:txBody>
      </p:sp>
    </p:spTree>
    <p:extLst>
      <p:ext uri="{BB962C8B-B14F-4D97-AF65-F5344CB8AC3E}">
        <p14:creationId xmlns:p14="http://schemas.microsoft.com/office/powerpoint/2010/main" val="441676309"/>
      </p:ext>
    </p:extLst>
  </p:cSld>
  <p:clrMapOvr>
    <a:masterClrMapping/>
  </p:clrMapOvr>
  <mc:AlternateContent xmlns:mc="http://schemas.openxmlformats.org/markup-compatibility/2006" xmlns:p14="http://schemas.microsoft.com/office/powerpoint/2010/main">
    <mc:Choice Requires="p14">
      <p:transition spd="slow" p14:dur="2000" advTm="138898"/>
    </mc:Choice>
    <mc:Fallback xmlns="">
      <p:transition spd="slow" advTm="13889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Development For a New Code</a:t>
            </a:r>
          </a:p>
        </p:txBody>
      </p:sp>
      <p:sp>
        <p:nvSpPr>
          <p:cNvPr id="3" name="Content Placeholder 2"/>
          <p:cNvSpPr>
            <a:spLocks noGrp="1"/>
          </p:cNvSpPr>
          <p:nvPr>
            <p:ph sz="quarter" idx="1"/>
          </p:nvPr>
        </p:nvSpPr>
        <p:spPr>
          <a:xfrm>
            <a:off x="574482" y="1078043"/>
            <a:ext cx="8985154" cy="4269812"/>
          </a:xfrm>
        </p:spPr>
        <p:txBody>
          <a:bodyPr>
            <a:normAutofit/>
          </a:bodyPr>
          <a:lstStyle/>
          <a:p>
            <a:r>
              <a:rPr lang="en-US" dirty="0"/>
              <a:t>Development of tests and diagnostics goes hand-in-hand with code development</a:t>
            </a:r>
          </a:p>
          <a:p>
            <a:pPr lvl="1"/>
            <a:endParaRPr lang="en-US" dirty="0"/>
          </a:p>
          <a:p>
            <a:pPr lvl="1"/>
            <a:r>
              <a:rPr lang="en-US" dirty="0"/>
              <a:t>Non-trivial to devise good tests, but extremely important</a:t>
            </a:r>
          </a:p>
          <a:p>
            <a:pPr lvl="1"/>
            <a:r>
              <a:rPr lang="en-US" dirty="0"/>
              <a:t>Compare against simpler analytical or semi-analytical solutions</a:t>
            </a:r>
          </a:p>
          <a:p>
            <a:pPr lvl="1"/>
            <a:r>
              <a:rPr lang="en-US" dirty="0"/>
              <a:t>Build granularity into testing</a:t>
            </a:r>
          </a:p>
          <a:p>
            <a:pPr lvl="1"/>
            <a:r>
              <a:rPr lang="en-US" dirty="0"/>
              <a:t>Use scaffolding ideas to build confidence </a:t>
            </a:r>
          </a:p>
          <a:p>
            <a:pPr lvl="1"/>
            <a:r>
              <a:rPr lang="en-US" dirty="0"/>
              <a:t>Always inject errors to verify that the test is working</a:t>
            </a:r>
          </a:p>
          <a:p>
            <a:pPr lvl="1"/>
            <a:endParaRPr lang="en-US" dirty="0"/>
          </a:p>
          <a:p>
            <a:pPr marL="684212" lvl="2" indent="0">
              <a:buNone/>
            </a:pPr>
            <a:endParaRPr lang="en-US" dirty="0"/>
          </a:p>
          <a:p>
            <a:pPr marL="0" indent="0">
              <a:buNone/>
            </a:pPr>
            <a:endParaRPr lang="en-US" dirty="0"/>
          </a:p>
        </p:txBody>
      </p:sp>
      <p:sp>
        <p:nvSpPr>
          <p:cNvPr id="4" name="Rectangle 3">
            <a:extLst>
              <a:ext uri="{FF2B5EF4-FFF2-40B4-BE49-F238E27FC236}">
                <a16:creationId xmlns:a16="http://schemas.microsoft.com/office/drawing/2014/main" id="{8999F227-0388-E544-8356-196159214010}"/>
              </a:ext>
            </a:extLst>
          </p:cNvPr>
          <p:cNvSpPr/>
          <p:nvPr/>
        </p:nvSpPr>
        <p:spPr>
          <a:xfrm>
            <a:off x="934278" y="4393096"/>
            <a:ext cx="6539948" cy="954759"/>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Detailed example in the next presentation</a:t>
            </a:r>
          </a:p>
        </p:txBody>
      </p:sp>
    </p:spTree>
    <p:extLst>
      <p:ext uri="{BB962C8B-B14F-4D97-AF65-F5344CB8AC3E}">
        <p14:creationId xmlns:p14="http://schemas.microsoft.com/office/powerpoint/2010/main" val="3446077621"/>
      </p:ext>
    </p:extLst>
  </p:cSld>
  <p:clrMapOvr>
    <a:masterClrMapping/>
  </p:clrMapOvr>
  <mc:AlternateContent xmlns:mc="http://schemas.openxmlformats.org/markup-compatibility/2006" xmlns:p14="http://schemas.microsoft.com/office/powerpoint/2010/main">
    <mc:Choice Requires="p14">
      <p:transition spd="slow" p14:dur="2000" advTm="77038"/>
    </mc:Choice>
    <mc:Fallback xmlns="">
      <p:transition spd="slow" advTm="7703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Oval 94">
            <a:extLst>
              <a:ext uri="{FF2B5EF4-FFF2-40B4-BE49-F238E27FC236}">
                <a16:creationId xmlns:a16="http://schemas.microsoft.com/office/drawing/2014/main" id="{C6F036D0-B212-4D4C-92EB-F4E41908B8C6}"/>
              </a:ext>
            </a:extLst>
          </p:cNvPr>
          <p:cNvSpPr/>
          <p:nvPr/>
        </p:nvSpPr>
        <p:spPr>
          <a:xfrm>
            <a:off x="8246534" y="3430960"/>
            <a:ext cx="3064933" cy="1663689"/>
          </a:xfrm>
          <a:prstGeom prst="ellipse">
            <a:avLst/>
          </a:prstGeom>
          <a:solidFill>
            <a:schemeClr val="accent3">
              <a:lumMod val="40000"/>
              <a:lumOff val="60000"/>
              <a:alpha val="61000"/>
            </a:schemeClr>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5" name="Content Placeholder 4"/>
          <p:cNvSpPr>
            <a:spLocks noGrp="1"/>
          </p:cNvSpPr>
          <p:nvPr>
            <p:ph sz="quarter" idx="1"/>
          </p:nvPr>
        </p:nvSpPr>
        <p:spPr>
          <a:xfrm>
            <a:off x="364489" y="1459000"/>
            <a:ext cx="5594773" cy="4280215"/>
          </a:xfrm>
        </p:spPr>
        <p:txBody>
          <a:bodyPr>
            <a:normAutofit fontScale="77500" lnSpcReduction="20000"/>
          </a:bodyPr>
          <a:lstStyle/>
          <a:p>
            <a:pPr marL="0" indent="0">
              <a:buNone/>
            </a:pPr>
            <a:r>
              <a:rPr lang="en-US" dirty="0"/>
              <a:t>There may not be existing tests</a:t>
            </a:r>
          </a:p>
          <a:p>
            <a:endParaRPr lang="en-US" dirty="0"/>
          </a:p>
          <a:p>
            <a:r>
              <a:rPr lang="en-US" dirty="0"/>
              <a:t>Isolate a small area of the code</a:t>
            </a:r>
          </a:p>
          <a:p>
            <a:r>
              <a:rPr lang="en-US" dirty="0"/>
              <a:t>Dump a useful state snapshot</a:t>
            </a:r>
          </a:p>
          <a:p>
            <a:r>
              <a:rPr lang="en-US" dirty="0"/>
              <a:t>Build a test driver</a:t>
            </a:r>
          </a:p>
          <a:p>
            <a:pPr lvl="1"/>
            <a:r>
              <a:rPr lang="en-US" dirty="0"/>
              <a:t>Start with only the files in the area</a:t>
            </a:r>
          </a:p>
          <a:p>
            <a:pPr lvl="1"/>
            <a:r>
              <a:rPr lang="en-US" dirty="0"/>
              <a:t>Link in dependencies</a:t>
            </a:r>
          </a:p>
          <a:p>
            <a:pPr lvl="3"/>
            <a:r>
              <a:rPr lang="en-US" dirty="0"/>
              <a:t>Copy if any customizations needed</a:t>
            </a:r>
          </a:p>
          <a:p>
            <a:r>
              <a:rPr lang="en-US" dirty="0"/>
              <a:t>Read in the state snapshot</a:t>
            </a:r>
          </a:p>
          <a:p>
            <a:r>
              <a:rPr lang="en-US" dirty="0"/>
              <a:t>Restart from the saved state</a:t>
            </a:r>
          </a:p>
          <a:p>
            <a:r>
              <a:rPr lang="en-US" dirty="0"/>
              <a:t>Verify correctness</a:t>
            </a:r>
          </a:p>
          <a:p>
            <a:pPr lvl="1"/>
            <a:r>
              <a:rPr lang="en-US" dirty="0"/>
              <a:t>Always inject errors to verify that the test is working</a:t>
            </a:r>
          </a:p>
          <a:p>
            <a:endParaRPr lang="en-US" dirty="0"/>
          </a:p>
        </p:txBody>
      </p:sp>
      <p:grpSp>
        <p:nvGrpSpPr>
          <p:cNvPr id="40" name="Group 39">
            <a:extLst>
              <a:ext uri="{FF2B5EF4-FFF2-40B4-BE49-F238E27FC236}">
                <a16:creationId xmlns:a16="http://schemas.microsoft.com/office/drawing/2014/main" id="{2B7157F6-68FB-914B-897D-D3186982AB0F}"/>
              </a:ext>
            </a:extLst>
          </p:cNvPr>
          <p:cNvGrpSpPr/>
          <p:nvPr/>
        </p:nvGrpSpPr>
        <p:grpSpPr>
          <a:xfrm>
            <a:off x="7552267" y="2344790"/>
            <a:ext cx="694267" cy="457200"/>
            <a:chOff x="8382000" y="3589867"/>
            <a:chExt cx="694267" cy="457200"/>
          </a:xfrm>
        </p:grpSpPr>
        <p:cxnSp>
          <p:nvCxnSpPr>
            <p:cNvPr id="37" name="Straight Connector 36">
              <a:extLst>
                <a:ext uri="{FF2B5EF4-FFF2-40B4-BE49-F238E27FC236}">
                  <a16:creationId xmlns:a16="http://schemas.microsoft.com/office/drawing/2014/main" id="{AA0765B6-92EE-374A-88A3-A231413912E5}"/>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93671EF-D4E4-534B-A906-5EA8A0FC376C}"/>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184F758-ED67-FB4C-917E-F17590BC5BAD}"/>
              </a:ext>
            </a:extLst>
          </p:cNvPr>
          <p:cNvGrpSpPr/>
          <p:nvPr/>
        </p:nvGrpSpPr>
        <p:grpSpPr>
          <a:xfrm>
            <a:off x="9059333" y="1356147"/>
            <a:ext cx="694267" cy="457200"/>
            <a:chOff x="8382000" y="3589867"/>
            <a:chExt cx="694267" cy="457200"/>
          </a:xfrm>
        </p:grpSpPr>
        <p:cxnSp>
          <p:nvCxnSpPr>
            <p:cNvPr id="43" name="Straight Connector 42">
              <a:extLst>
                <a:ext uri="{FF2B5EF4-FFF2-40B4-BE49-F238E27FC236}">
                  <a16:creationId xmlns:a16="http://schemas.microsoft.com/office/drawing/2014/main" id="{BAE7D001-50DD-A445-8572-8AC23F89B1DC}"/>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9FB2A67-75DE-F943-89D3-2B8964DDAE4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5BB89184-8F31-3448-B94E-25B9FDB9122F}"/>
              </a:ext>
            </a:extLst>
          </p:cNvPr>
          <p:cNvGrpSpPr/>
          <p:nvPr/>
        </p:nvGrpSpPr>
        <p:grpSpPr>
          <a:xfrm>
            <a:off x="7230533" y="1887590"/>
            <a:ext cx="694267" cy="457200"/>
            <a:chOff x="8382000" y="3589867"/>
            <a:chExt cx="694267" cy="457200"/>
          </a:xfrm>
        </p:grpSpPr>
        <p:cxnSp>
          <p:nvCxnSpPr>
            <p:cNvPr id="46" name="Straight Connector 45">
              <a:extLst>
                <a:ext uri="{FF2B5EF4-FFF2-40B4-BE49-F238E27FC236}">
                  <a16:creationId xmlns:a16="http://schemas.microsoft.com/office/drawing/2014/main" id="{300A5468-2CE4-1F48-BDCD-92F9E8A123E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4370E17-522F-324B-A40D-F59A80DD6F3A}"/>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B6B3BB53-52A3-704B-9EB9-231AA3DEC809}"/>
              </a:ext>
            </a:extLst>
          </p:cNvPr>
          <p:cNvGrpSpPr/>
          <p:nvPr/>
        </p:nvGrpSpPr>
        <p:grpSpPr>
          <a:xfrm>
            <a:off x="7636933" y="1430390"/>
            <a:ext cx="694267" cy="457200"/>
            <a:chOff x="8382000" y="3589867"/>
            <a:chExt cx="694267" cy="457200"/>
          </a:xfrm>
        </p:grpSpPr>
        <p:cxnSp>
          <p:nvCxnSpPr>
            <p:cNvPr id="49" name="Straight Connector 48">
              <a:extLst>
                <a:ext uri="{FF2B5EF4-FFF2-40B4-BE49-F238E27FC236}">
                  <a16:creationId xmlns:a16="http://schemas.microsoft.com/office/drawing/2014/main" id="{351055DD-08C0-154E-845D-5A70BB0C554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B727DA0-AE4C-C340-A0BE-DA09AB89DA94}"/>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B04C04B3-9E81-4C4D-B230-37EE6A63598B}"/>
              </a:ext>
            </a:extLst>
          </p:cNvPr>
          <p:cNvGrpSpPr/>
          <p:nvPr/>
        </p:nvGrpSpPr>
        <p:grpSpPr>
          <a:xfrm>
            <a:off x="8009466" y="956256"/>
            <a:ext cx="694267" cy="457200"/>
            <a:chOff x="8382000" y="3589867"/>
            <a:chExt cx="694267" cy="457200"/>
          </a:xfrm>
        </p:grpSpPr>
        <p:cxnSp>
          <p:nvCxnSpPr>
            <p:cNvPr id="52" name="Straight Connector 51">
              <a:extLst>
                <a:ext uri="{FF2B5EF4-FFF2-40B4-BE49-F238E27FC236}">
                  <a16:creationId xmlns:a16="http://schemas.microsoft.com/office/drawing/2014/main" id="{F22A477C-16C2-CD48-A6E8-3D6B8A8DC0A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3A4AC5F-0305-9A4E-BA1F-34F60B6426A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BDB5604C-FF83-3B46-88FF-2FDFAFE0544B}"/>
              </a:ext>
            </a:extLst>
          </p:cNvPr>
          <p:cNvGrpSpPr/>
          <p:nvPr/>
        </p:nvGrpSpPr>
        <p:grpSpPr>
          <a:xfrm>
            <a:off x="8398932" y="465189"/>
            <a:ext cx="694267" cy="457200"/>
            <a:chOff x="8382000" y="3589867"/>
            <a:chExt cx="694267" cy="457200"/>
          </a:xfrm>
        </p:grpSpPr>
        <p:cxnSp>
          <p:nvCxnSpPr>
            <p:cNvPr id="55" name="Straight Connector 54">
              <a:extLst>
                <a:ext uri="{FF2B5EF4-FFF2-40B4-BE49-F238E27FC236}">
                  <a16:creationId xmlns:a16="http://schemas.microsoft.com/office/drawing/2014/main" id="{B3F82FDF-D9C6-B94A-8F6E-D0D690E0B65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4D64041-E257-C443-9BAE-5EF881E42AF8}"/>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99935801-F138-7640-8D95-80A8D1D12447}"/>
              </a:ext>
            </a:extLst>
          </p:cNvPr>
          <p:cNvGrpSpPr/>
          <p:nvPr/>
        </p:nvGrpSpPr>
        <p:grpSpPr>
          <a:xfrm>
            <a:off x="9389531" y="1830280"/>
            <a:ext cx="694267" cy="457200"/>
            <a:chOff x="8382000" y="3589867"/>
            <a:chExt cx="694267" cy="457200"/>
          </a:xfrm>
        </p:grpSpPr>
        <p:cxnSp>
          <p:nvCxnSpPr>
            <p:cNvPr id="58" name="Straight Connector 57">
              <a:extLst>
                <a:ext uri="{FF2B5EF4-FFF2-40B4-BE49-F238E27FC236}">
                  <a16:creationId xmlns:a16="http://schemas.microsoft.com/office/drawing/2014/main" id="{2551DC58-4E14-6842-BC81-0627237EFA7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88D97B7-1C92-C745-94BB-01E7335874B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0B600A38-B359-9340-BFD4-15BC74F80C2E}"/>
              </a:ext>
            </a:extLst>
          </p:cNvPr>
          <p:cNvGrpSpPr/>
          <p:nvPr/>
        </p:nvGrpSpPr>
        <p:grpSpPr>
          <a:xfrm>
            <a:off x="8746065" y="922389"/>
            <a:ext cx="694267" cy="457200"/>
            <a:chOff x="8382000" y="3589867"/>
            <a:chExt cx="694267" cy="457200"/>
          </a:xfrm>
        </p:grpSpPr>
        <p:cxnSp>
          <p:nvCxnSpPr>
            <p:cNvPr id="61" name="Straight Connector 60">
              <a:extLst>
                <a:ext uri="{FF2B5EF4-FFF2-40B4-BE49-F238E27FC236}">
                  <a16:creationId xmlns:a16="http://schemas.microsoft.com/office/drawing/2014/main" id="{351571A8-8F6C-9648-B497-C1C4A28855EB}"/>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3386662-8D92-6648-8C33-23872A5CFE03}"/>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E5231996-B9F7-A14C-9B46-6D84E907B913}"/>
              </a:ext>
            </a:extLst>
          </p:cNvPr>
          <p:cNvGrpSpPr/>
          <p:nvPr/>
        </p:nvGrpSpPr>
        <p:grpSpPr>
          <a:xfrm>
            <a:off x="8991598" y="2306847"/>
            <a:ext cx="694267" cy="457200"/>
            <a:chOff x="8382000" y="3589867"/>
            <a:chExt cx="694267" cy="457200"/>
          </a:xfrm>
        </p:grpSpPr>
        <p:cxnSp>
          <p:nvCxnSpPr>
            <p:cNvPr id="64" name="Straight Connector 63">
              <a:extLst>
                <a:ext uri="{FF2B5EF4-FFF2-40B4-BE49-F238E27FC236}">
                  <a16:creationId xmlns:a16="http://schemas.microsoft.com/office/drawing/2014/main" id="{035F007A-2219-CB40-8138-5D6CAA31BBB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AE77DF9-04E6-284B-8B2F-0EF85BBC94FB}"/>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AC45B4E7-CC48-924D-ABC3-CB20FA572B76}"/>
              </a:ext>
            </a:extLst>
          </p:cNvPr>
          <p:cNvGrpSpPr/>
          <p:nvPr/>
        </p:nvGrpSpPr>
        <p:grpSpPr>
          <a:xfrm>
            <a:off x="9338731" y="2797913"/>
            <a:ext cx="694267" cy="457200"/>
            <a:chOff x="8382000" y="3589867"/>
            <a:chExt cx="694267" cy="457200"/>
          </a:xfrm>
        </p:grpSpPr>
        <p:cxnSp>
          <p:nvCxnSpPr>
            <p:cNvPr id="67" name="Straight Connector 66">
              <a:extLst>
                <a:ext uri="{FF2B5EF4-FFF2-40B4-BE49-F238E27FC236}">
                  <a16:creationId xmlns:a16="http://schemas.microsoft.com/office/drawing/2014/main" id="{B7E81909-C116-8644-8FC4-242F4F5F2D61}"/>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DD20809-3E6F-5A41-8ADD-CB747F2E403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72" name="Oval 71">
            <a:extLst>
              <a:ext uri="{FF2B5EF4-FFF2-40B4-BE49-F238E27FC236}">
                <a16:creationId xmlns:a16="http://schemas.microsoft.com/office/drawing/2014/main" id="{A4F3E7B2-685A-BD4B-A776-4BA1219968B5}"/>
              </a:ext>
            </a:extLst>
          </p:cNvPr>
          <p:cNvSpPr/>
          <p:nvPr/>
        </p:nvSpPr>
        <p:spPr>
          <a:xfrm>
            <a:off x="8810362" y="2581856"/>
            <a:ext cx="1654435" cy="444657"/>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state</a:t>
            </a:r>
          </a:p>
        </p:txBody>
      </p:sp>
      <p:sp>
        <p:nvSpPr>
          <p:cNvPr id="73" name="Oval 72">
            <a:extLst>
              <a:ext uri="{FF2B5EF4-FFF2-40B4-BE49-F238E27FC236}">
                <a16:creationId xmlns:a16="http://schemas.microsoft.com/office/drawing/2014/main" id="{AFB95790-A1AB-144C-B10E-17C0DD49D6CE}"/>
              </a:ext>
            </a:extLst>
          </p:cNvPr>
          <p:cNvSpPr/>
          <p:nvPr/>
        </p:nvSpPr>
        <p:spPr>
          <a:xfrm>
            <a:off x="9209211" y="4290316"/>
            <a:ext cx="939799" cy="541867"/>
          </a:xfrm>
          <a:prstGeom prst="ellipse">
            <a:avLst/>
          </a:prstGeom>
          <a:solidFill>
            <a:schemeClr val="accent5">
              <a:lumMod val="75000"/>
            </a:schemeClr>
          </a:solidFill>
          <a:ln>
            <a:solidFill>
              <a:schemeClr val="accent5">
                <a:lumMod val="75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driver</a:t>
            </a:r>
          </a:p>
        </p:txBody>
      </p:sp>
      <p:cxnSp>
        <p:nvCxnSpPr>
          <p:cNvPr id="75" name="Curved Connector 74">
            <a:extLst>
              <a:ext uri="{FF2B5EF4-FFF2-40B4-BE49-F238E27FC236}">
                <a16:creationId xmlns:a16="http://schemas.microsoft.com/office/drawing/2014/main" id="{E847AD42-38EB-F041-8F86-32E104FE8FDF}"/>
              </a:ext>
            </a:extLst>
          </p:cNvPr>
          <p:cNvCxnSpPr>
            <a:stCxn id="73" idx="2"/>
          </p:cNvCxnSpPr>
          <p:nvPr/>
        </p:nvCxnSpPr>
        <p:spPr>
          <a:xfrm rot="10800000" flipV="1">
            <a:off x="8983127" y="4561249"/>
            <a:ext cx="226085" cy="53339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urved Connector 80">
            <a:extLst>
              <a:ext uri="{FF2B5EF4-FFF2-40B4-BE49-F238E27FC236}">
                <a16:creationId xmlns:a16="http://schemas.microsoft.com/office/drawing/2014/main" id="{9B3F9AD8-0AA2-7345-8095-8CB40DEF40E1}"/>
              </a:ext>
            </a:extLst>
          </p:cNvPr>
          <p:cNvCxnSpPr>
            <a:cxnSpLocks/>
            <a:endCxn id="73" idx="6"/>
          </p:cNvCxnSpPr>
          <p:nvPr/>
        </p:nvCxnSpPr>
        <p:spPr>
          <a:xfrm rot="16200000" flipH="1">
            <a:off x="8992679" y="3404919"/>
            <a:ext cx="2273768" cy="38894"/>
          </a:xfrm>
          <a:prstGeom prst="curvedConnector4">
            <a:avLst>
              <a:gd name="adj1" fmla="val 6805"/>
              <a:gd name="adj2" fmla="val 1863254"/>
            </a:avLst>
          </a:prstGeom>
          <a:ln>
            <a:prstDash val="sysDash"/>
            <a:tailEnd type="triangle"/>
          </a:ln>
        </p:spPr>
        <p:style>
          <a:lnRef idx="1">
            <a:schemeClr val="accent4"/>
          </a:lnRef>
          <a:fillRef idx="0">
            <a:schemeClr val="accent4"/>
          </a:fillRef>
          <a:effectRef idx="0">
            <a:schemeClr val="accent4"/>
          </a:effectRef>
          <a:fontRef idx="minor">
            <a:schemeClr val="tx1"/>
          </a:fontRef>
        </p:style>
      </p:cxnSp>
      <p:sp>
        <p:nvSpPr>
          <p:cNvPr id="85" name="Oval 84">
            <a:extLst>
              <a:ext uri="{FF2B5EF4-FFF2-40B4-BE49-F238E27FC236}">
                <a16:creationId xmlns:a16="http://schemas.microsoft.com/office/drawing/2014/main" id="{85C20A78-026D-A540-8D67-5B41C1D07DAE}"/>
              </a:ext>
            </a:extLst>
          </p:cNvPr>
          <p:cNvSpPr/>
          <p:nvPr/>
        </p:nvSpPr>
        <p:spPr>
          <a:xfrm>
            <a:off x="8331200" y="1847213"/>
            <a:ext cx="186267" cy="218654"/>
          </a:xfrm>
          <a:prstGeom prst="ellipse">
            <a:avLst/>
          </a:prstGeom>
          <a:solidFill>
            <a:schemeClr val="accent4">
              <a:lumMod val="60000"/>
              <a:lumOff val="40000"/>
            </a:schemeClr>
          </a:solidFill>
          <a:ln>
            <a:solidFill>
              <a:schemeClr val="accent4">
                <a:lumMod val="60000"/>
                <a:lumOff val="40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cxnSp>
        <p:nvCxnSpPr>
          <p:cNvPr id="97" name="Straight Arrow Connector 96">
            <a:extLst>
              <a:ext uri="{FF2B5EF4-FFF2-40B4-BE49-F238E27FC236}">
                <a16:creationId xmlns:a16="http://schemas.microsoft.com/office/drawing/2014/main" id="{2C91ABF6-2D03-4C44-B9FF-F1F2B192E963}"/>
              </a:ext>
            </a:extLst>
          </p:cNvPr>
          <p:cNvCxnSpPr>
            <a:stCxn id="73" idx="0"/>
          </p:cNvCxnSpPr>
          <p:nvPr/>
        </p:nvCxnSpPr>
        <p:spPr>
          <a:xfrm flipV="1">
            <a:off x="9679111" y="3826933"/>
            <a:ext cx="6754" cy="463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itle 1">
            <a:extLst>
              <a:ext uri="{FF2B5EF4-FFF2-40B4-BE49-F238E27FC236}">
                <a16:creationId xmlns:a16="http://schemas.microsoft.com/office/drawing/2014/main" id="{0087BD33-70F0-2C46-B0E3-8296A066D74A}"/>
              </a:ext>
            </a:extLst>
          </p:cNvPr>
          <p:cNvSpPr txBox="1">
            <a:spLocks/>
          </p:cNvSpPr>
          <p:nvPr/>
        </p:nvSpPr>
        <p:spPr bwMode="auto">
          <a:xfrm>
            <a:off x="518160" y="563880"/>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a:t>Test Development For a Legacy Code</a:t>
            </a:r>
            <a:endParaRPr lang="en-US" dirty="0"/>
          </a:p>
        </p:txBody>
      </p:sp>
    </p:spTree>
    <p:custDataLst>
      <p:tags r:id="rId1"/>
    </p:custDataLst>
    <p:extLst>
      <p:ext uri="{BB962C8B-B14F-4D97-AF65-F5344CB8AC3E}">
        <p14:creationId xmlns:p14="http://schemas.microsoft.com/office/powerpoint/2010/main" val="1433666175"/>
      </p:ext>
    </p:extLst>
  </p:cSld>
  <p:clrMapOvr>
    <a:masterClrMapping/>
  </p:clrMapOvr>
  <mc:AlternateContent xmlns:mc="http://schemas.openxmlformats.org/markup-compatibility/2006" xmlns:p14="http://schemas.microsoft.com/office/powerpoint/2010/main">
    <mc:Choice Requires="p14">
      <p:transition spd="slow" p14:dur="2000" advTm="161795"/>
    </mc:Choice>
    <mc:Fallback xmlns="">
      <p:transition spd="slow" advTm="1617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2917E-6 -3.7037E-6 L -0.06382 0.3169 " pathEditMode="relative" rAng="0" ptsTypes="AA">
                                      <p:cBhvr>
                                        <p:cTn id="6" dur="2000" fill="hold"/>
                                        <p:tgtEl>
                                          <p:spTgt spid="66"/>
                                        </p:tgtEl>
                                        <p:attrNameLst>
                                          <p:attrName>ppt_x</p:attrName>
                                          <p:attrName>ppt_y</p:attrName>
                                        </p:attrNameLst>
                                      </p:cBhvr>
                                      <p:rCtr x="-3191" y="1583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00221 -0.00741 L 0.11265 0.41944 " pathEditMode="relative" ptsTypes="AA">
                                      <p:cBhvr>
                                        <p:cTn id="26" dur="2000" fill="hold"/>
                                        <p:tgtEl>
                                          <p:spTgt spid="85"/>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1" nodeType="clickEffect">
                                  <p:stCondLst>
                                    <p:cond delay="0"/>
                                  </p:stCondLst>
                                  <p:childTnLst>
                                    <p:animMotion origin="layout" path="M 0 0 L 0 0.13009 " pathEditMode="relative" ptsTypes="AA">
                                      <p:cBhvr>
                                        <p:cTn id="30" dur="2000" fill="hold"/>
                                        <p:tgtEl>
                                          <p:spTgt spid="72"/>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72" grpId="0" animBg="1"/>
      <p:bldP spid="72" grpId="1" animBg="1"/>
      <p:bldP spid="73" grpId="0" animBg="1"/>
      <p:bldP spid="85" grpId="0" animBg="1"/>
      <p:bldP spid="85"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Patricia A. Grubel, Rinku K. Gupta, Better Scientific Software tutorial, in SC ‘20: International Conference for High Performance Computing, Networking, Storage and Analysis, online, 2020. DOI: </a:t>
            </a:r>
            <a:r>
              <a:rPr lang="en-US" sz="1600" b="1" dirty="0">
                <a:hlinkClick r:id="rId4"/>
              </a:rPr>
              <a:t>10.6084/m9.figshare.12994376</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Additional contributors include: Mike </a:t>
            </a:r>
            <a:r>
              <a:rPr lang="en-US" sz="1400" dirty="0" err="1"/>
              <a:t>Heroux</a:t>
            </a:r>
            <a:r>
              <a:rPr lang="en-US" sz="1400" dirty="0"/>
              <a:t>, Alicia </a:t>
            </a:r>
            <a:r>
              <a:rPr lang="en-US" sz="1400" dirty="0" err="1"/>
              <a:t>Klinvex</a:t>
            </a:r>
            <a:r>
              <a:rPr lang="en-US" sz="1400" dirty="0"/>
              <a:t>, Mark Miller, Jared O’Neal, Katherine Riley, David Rogers, Deborah Stevens, James </a:t>
            </a:r>
            <a:r>
              <a:rPr lang="en-US" sz="1400" dirty="0" err="1"/>
              <a:t>Willenbring</a:t>
            </a:r>
            <a:endParaRPr lang="en-US" sz="1400" dirty="0"/>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539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Verification</a:t>
            </a:r>
          </a:p>
        </p:txBody>
      </p:sp>
      <p:sp>
        <p:nvSpPr>
          <p:cNvPr id="3" name="Content Placeholder 2"/>
          <p:cNvSpPr>
            <a:spLocks noGrp="1"/>
          </p:cNvSpPr>
          <p:nvPr>
            <p:ph idx="1"/>
          </p:nvPr>
        </p:nvSpPr>
        <p:spPr>
          <a:xfrm>
            <a:off x="368425" y="1061499"/>
            <a:ext cx="11270298" cy="2586162"/>
          </a:xfrm>
        </p:spPr>
        <p:txBody>
          <a:bodyPr/>
          <a:lstStyle/>
          <a:p>
            <a:r>
              <a:rPr lang="en-US" dirty="0"/>
              <a:t>Code verification uses tests </a:t>
            </a:r>
          </a:p>
          <a:p>
            <a:pPr lvl="1"/>
            <a:r>
              <a:rPr lang="en-US" dirty="0"/>
              <a:t>It is much more than a collection of tests</a:t>
            </a:r>
          </a:p>
          <a:p>
            <a:r>
              <a:rPr lang="en-US" dirty="0"/>
              <a:t>It is the holistic process through which you ensure that </a:t>
            </a:r>
          </a:p>
          <a:p>
            <a:pPr lvl="1"/>
            <a:r>
              <a:rPr lang="en-US" dirty="0"/>
              <a:t>Your implementation shows expected behavior,</a:t>
            </a:r>
          </a:p>
          <a:p>
            <a:pPr lvl="1"/>
            <a:r>
              <a:rPr lang="en-US" dirty="0"/>
              <a:t>Your implementation is consistent with your model,</a:t>
            </a:r>
          </a:p>
          <a:p>
            <a:pPr lvl="1"/>
            <a:r>
              <a:rPr lang="en-US" dirty="0"/>
              <a:t>Science you are trying to do with the code can be done.</a:t>
            </a:r>
          </a:p>
          <a:p>
            <a:endParaRPr lang="en-US" dirty="0"/>
          </a:p>
          <a:p>
            <a:endParaRPr lang="en-US" dirty="0"/>
          </a:p>
          <a:p>
            <a:pPr lvl="1"/>
            <a:endParaRPr lang="en-US" dirty="0"/>
          </a:p>
        </p:txBody>
      </p:sp>
      <p:sp>
        <p:nvSpPr>
          <p:cNvPr id="4" name="Rectangle 3">
            <a:extLst>
              <a:ext uri="{FF2B5EF4-FFF2-40B4-BE49-F238E27FC236}">
                <a16:creationId xmlns:a16="http://schemas.microsoft.com/office/drawing/2014/main" id="{EC2DB939-C639-8E4D-938F-DF12FCDD4D2F}"/>
              </a:ext>
            </a:extLst>
          </p:cNvPr>
          <p:cNvSpPr/>
          <p:nvPr/>
        </p:nvSpPr>
        <p:spPr>
          <a:xfrm>
            <a:off x="834888" y="3558209"/>
            <a:ext cx="8895522" cy="2445026"/>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nSpc>
                <a:spcPct val="90000"/>
              </a:lnSpc>
            </a:pPr>
            <a:r>
              <a:rPr lang="en-US" sz="2000" b="1" dirty="0">
                <a:solidFill>
                  <a:schemeClr val="bg1"/>
                </a:solidFill>
              </a:rPr>
              <a:t>How do verification and validation differ?</a:t>
            </a:r>
          </a:p>
          <a:p>
            <a:pPr marL="342900" indent="-342900">
              <a:lnSpc>
                <a:spcPct val="90000"/>
              </a:lnSpc>
              <a:buFont typeface="Arial" panose="020B0604020202020204" pitchFamily="34" charset="0"/>
              <a:buChar char="•"/>
            </a:pPr>
            <a:r>
              <a:rPr lang="en-US" sz="2000" dirty="0">
                <a:solidFill>
                  <a:schemeClr val="bg1"/>
                </a:solidFill>
              </a:rPr>
              <a:t>Verification confirms that you have implemented what you meant to</a:t>
            </a:r>
          </a:p>
          <a:p>
            <a:pPr marL="800100" lvl="1" indent="-342900">
              <a:lnSpc>
                <a:spcPct val="90000"/>
              </a:lnSpc>
              <a:buFont typeface="Arial" panose="020B0604020202020204" pitchFamily="34" charset="0"/>
              <a:buChar char="•"/>
            </a:pPr>
            <a:r>
              <a:rPr lang="en-US" sz="2000" dirty="0">
                <a:solidFill>
                  <a:schemeClr val="bg1"/>
                </a:solidFill>
              </a:rPr>
              <a:t>Your method does what you wanted it to do</a:t>
            </a:r>
          </a:p>
          <a:p>
            <a:pPr marL="342900" indent="-342900">
              <a:lnSpc>
                <a:spcPct val="90000"/>
              </a:lnSpc>
              <a:buFont typeface="Arial" panose="020B0604020202020204" pitchFamily="34" charset="0"/>
              <a:buChar char="•"/>
            </a:pPr>
            <a:r>
              <a:rPr lang="en-US" sz="2000" dirty="0">
                <a:solidFill>
                  <a:schemeClr val="bg1"/>
                </a:solidFill>
              </a:rPr>
              <a:t>Validation tells you were right in implementing what you meant to</a:t>
            </a:r>
          </a:p>
          <a:p>
            <a:pPr marL="800100" lvl="1" indent="-342900">
              <a:lnSpc>
                <a:spcPct val="90000"/>
              </a:lnSpc>
              <a:buFont typeface="Arial" panose="020B0604020202020204" pitchFamily="34" charset="0"/>
              <a:buChar char="•"/>
            </a:pPr>
            <a:r>
              <a:rPr lang="en-US" sz="2000" dirty="0">
                <a:solidFill>
                  <a:schemeClr val="bg1"/>
                </a:solidFill>
              </a:rPr>
              <a:t>What you wanted your method to do is valid</a:t>
            </a:r>
          </a:p>
          <a:p>
            <a:pPr marL="800100" lvl="1" indent="-342900">
              <a:lnSpc>
                <a:spcPct val="90000"/>
              </a:lnSpc>
              <a:buFont typeface="Arial" panose="020B0604020202020204" pitchFamily="34" charset="0"/>
              <a:buChar char="•"/>
            </a:pPr>
            <a:r>
              <a:rPr lang="en-US" sz="2000" dirty="0">
                <a:solidFill>
                  <a:schemeClr val="bg1"/>
                </a:solidFill>
              </a:rPr>
              <a:t>Your model correctly captures the phenomenon you are trying to understand</a:t>
            </a:r>
          </a:p>
          <a:p>
            <a:pPr marL="800100" lvl="1" indent="-342900">
              <a:lnSpc>
                <a:spcPct val="90000"/>
              </a:lnSpc>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3162092533"/>
      </p:ext>
    </p:extLst>
  </p:cSld>
  <p:clrMapOvr>
    <a:masterClrMapping/>
  </p:clrMapOvr>
  <mc:AlternateContent xmlns:mc="http://schemas.openxmlformats.org/markup-compatibility/2006" xmlns:p14="http://schemas.microsoft.com/office/powerpoint/2010/main">
    <mc:Choice Requires="p14">
      <p:transition spd="slow" p14:dur="2000" advTm="113268"/>
    </mc:Choice>
    <mc:Fallback xmlns="">
      <p:transition spd="slow" advTm="11326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Stages and types of verification</a:t>
            </a:r>
          </a:p>
        </p:txBody>
      </p:sp>
      <p:sp>
        <p:nvSpPr>
          <p:cNvPr id="3" name="Content Placeholder 2"/>
          <p:cNvSpPr>
            <a:spLocks noGrp="1"/>
          </p:cNvSpPr>
          <p:nvPr>
            <p:ph idx="1"/>
          </p:nvPr>
        </p:nvSpPr>
        <p:spPr>
          <a:xfrm>
            <a:off x="368424" y="1464228"/>
            <a:ext cx="11369809" cy="4047778"/>
          </a:xfrm>
        </p:spPr>
        <p:txBody>
          <a:bodyPr>
            <a:normAutofit/>
          </a:bodyPr>
          <a:lstStyle/>
          <a:p>
            <a:r>
              <a:rPr lang="en-US" dirty="0"/>
              <a:t>During initial code development</a:t>
            </a:r>
          </a:p>
          <a:p>
            <a:pPr lvl="1"/>
            <a:r>
              <a:rPr lang="en-US" dirty="0"/>
              <a:t>Accuracy and stability </a:t>
            </a:r>
          </a:p>
          <a:p>
            <a:pPr lvl="1"/>
            <a:r>
              <a:rPr lang="en-US" dirty="0"/>
              <a:t>Matching the algorithm to the model</a:t>
            </a:r>
          </a:p>
          <a:p>
            <a:pPr lvl="1"/>
            <a:r>
              <a:rPr lang="en-US" dirty="0"/>
              <a:t>Interoperability of algorithms</a:t>
            </a:r>
          </a:p>
          <a:p>
            <a:r>
              <a:rPr lang="en-US" dirty="0"/>
              <a:t>In later stages</a:t>
            </a:r>
          </a:p>
          <a:p>
            <a:pPr lvl="1"/>
            <a:r>
              <a:rPr lang="en-US" dirty="0"/>
              <a:t>While adding new major capabilities or modifying existing capabilities </a:t>
            </a:r>
          </a:p>
          <a:p>
            <a:pPr lvl="1"/>
            <a:r>
              <a:rPr lang="en-US" dirty="0"/>
              <a:t>Ongoing maintenance </a:t>
            </a:r>
          </a:p>
          <a:p>
            <a:pPr lvl="1"/>
            <a:r>
              <a:rPr lang="en-US" dirty="0"/>
              <a:t>Preparing for production</a:t>
            </a:r>
          </a:p>
          <a:p>
            <a:endParaRPr lang="en-US" dirty="0"/>
          </a:p>
        </p:txBody>
      </p:sp>
    </p:spTree>
    <p:extLst>
      <p:ext uri="{BB962C8B-B14F-4D97-AF65-F5344CB8AC3E}">
        <p14:creationId xmlns:p14="http://schemas.microsoft.com/office/powerpoint/2010/main" val="3765151994"/>
      </p:ext>
    </p:extLst>
  </p:cSld>
  <p:clrMapOvr>
    <a:masterClrMapping/>
  </p:clrMapOvr>
  <mc:AlternateContent xmlns:mc="http://schemas.openxmlformats.org/markup-compatibility/2006" xmlns:p14="http://schemas.microsoft.com/office/powerpoint/2010/main">
    <mc:Choice Requires="p14">
      <p:transition spd="slow" p14:dur="2000" advTm="119798"/>
    </mc:Choice>
    <mc:Fallback xmlns="">
      <p:transition spd="slow" advTm="11979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27C86-4226-4E4F-AC9C-1BD150357409}"/>
              </a:ext>
            </a:extLst>
          </p:cNvPr>
          <p:cNvSpPr>
            <a:spLocks noGrp="1"/>
          </p:cNvSpPr>
          <p:nvPr>
            <p:ph type="title"/>
          </p:nvPr>
        </p:nvSpPr>
        <p:spPr>
          <a:xfrm>
            <a:off x="365760" y="421419"/>
            <a:ext cx="11372473" cy="914400"/>
          </a:xfrm>
        </p:spPr>
        <p:txBody>
          <a:bodyPr/>
          <a:lstStyle/>
          <a:p>
            <a:r>
              <a:rPr lang="en-US" dirty="0"/>
              <a:t>Components of Verification</a:t>
            </a:r>
          </a:p>
        </p:txBody>
      </p:sp>
      <p:sp>
        <p:nvSpPr>
          <p:cNvPr id="3" name="Content Placeholder 2">
            <a:extLst>
              <a:ext uri="{FF2B5EF4-FFF2-40B4-BE49-F238E27FC236}">
                <a16:creationId xmlns:a16="http://schemas.microsoft.com/office/drawing/2014/main" id="{DAD56F5A-89FB-5647-B6BB-58E2E45748AC}"/>
              </a:ext>
            </a:extLst>
          </p:cNvPr>
          <p:cNvSpPr>
            <a:spLocks noGrp="1"/>
          </p:cNvSpPr>
          <p:nvPr>
            <p:ph idx="1"/>
          </p:nvPr>
        </p:nvSpPr>
        <p:spPr>
          <a:xfrm>
            <a:off x="365760" y="1192106"/>
            <a:ext cx="11372473" cy="4802294"/>
          </a:xfrm>
        </p:spPr>
        <p:txBody>
          <a:bodyPr/>
          <a:lstStyle/>
          <a:p>
            <a:r>
              <a:rPr lang="en-US" dirty="0"/>
              <a:t>Testing at various granularity</a:t>
            </a:r>
          </a:p>
          <a:p>
            <a:pPr lvl="1"/>
            <a:r>
              <a:rPr lang="en-US" dirty="0"/>
              <a:t>Individual components</a:t>
            </a:r>
          </a:p>
          <a:p>
            <a:pPr lvl="1"/>
            <a:r>
              <a:rPr lang="en-US" dirty="0"/>
              <a:t>Interoperability of components</a:t>
            </a:r>
          </a:p>
          <a:p>
            <a:pPr lvl="1"/>
            <a:r>
              <a:rPr lang="en-US" dirty="0"/>
              <a:t>Convergence, stability and accuracy</a:t>
            </a:r>
          </a:p>
          <a:p>
            <a:r>
              <a:rPr lang="en-US" dirty="0"/>
              <a:t>Validation of individual components</a:t>
            </a:r>
          </a:p>
          <a:p>
            <a:pPr lvl="1"/>
            <a:r>
              <a:rPr lang="en-US" dirty="0"/>
              <a:t>Building diagnostics (e.g. ensure conservation of physical quantities)</a:t>
            </a:r>
          </a:p>
          <a:p>
            <a:r>
              <a:rPr lang="en-US" dirty="0"/>
              <a:t>Testing practices</a:t>
            </a:r>
          </a:p>
          <a:p>
            <a:pPr lvl="1"/>
            <a:r>
              <a:rPr lang="en-US" dirty="0"/>
              <a:t>Error bars</a:t>
            </a:r>
          </a:p>
          <a:p>
            <a:pPr lvl="2"/>
            <a:r>
              <a:rPr lang="en-US" dirty="0"/>
              <a:t>Necessary for differentiating between drift and round-off</a:t>
            </a:r>
          </a:p>
          <a:p>
            <a:r>
              <a:rPr lang="en-US" dirty="0"/>
              <a:t>Ensuring code and interoperability coverage</a:t>
            </a:r>
          </a:p>
          <a:p>
            <a:endParaRPr lang="en-US" dirty="0"/>
          </a:p>
          <a:p>
            <a:endParaRPr lang="en-US" dirty="0"/>
          </a:p>
        </p:txBody>
      </p:sp>
    </p:spTree>
    <p:extLst>
      <p:ext uri="{BB962C8B-B14F-4D97-AF65-F5344CB8AC3E}">
        <p14:creationId xmlns:p14="http://schemas.microsoft.com/office/powerpoint/2010/main" val="2370241523"/>
      </p:ext>
    </p:extLst>
  </p:cSld>
  <p:clrMapOvr>
    <a:masterClrMapping/>
  </p:clrMapOvr>
  <mc:AlternateContent xmlns:mc="http://schemas.openxmlformats.org/markup-compatibility/2006" xmlns:p14="http://schemas.microsoft.com/office/powerpoint/2010/main">
    <mc:Choice Requires="p14">
      <p:transition spd="slow" p14:dur="2000" advTm="129509"/>
    </mc:Choice>
    <mc:Fallback xmlns="">
      <p:transition spd="slow" advTm="12950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not always use the most stringent testing?</a:t>
            </a:r>
          </a:p>
        </p:txBody>
      </p:sp>
      <p:sp>
        <p:nvSpPr>
          <p:cNvPr id="5" name="Content Placeholder 4"/>
          <p:cNvSpPr>
            <a:spLocks noGrp="1"/>
          </p:cNvSpPr>
          <p:nvPr>
            <p:ph sz="quarter" idx="1"/>
          </p:nvPr>
        </p:nvSpPr>
        <p:spPr>
          <a:xfrm>
            <a:off x="368424" y="1039350"/>
            <a:ext cx="11534016" cy="5148089"/>
          </a:xfrm>
        </p:spPr>
        <p:txBody>
          <a:bodyPr>
            <a:normAutofit lnSpcReduction="10000"/>
          </a:bodyPr>
          <a:lstStyle/>
          <a:p>
            <a:r>
              <a:rPr lang="en-US" dirty="0"/>
              <a:t>Effort spent in devising running and maintaining test suite is a tax on team resources</a:t>
            </a:r>
          </a:p>
          <a:p>
            <a:r>
              <a:rPr lang="en-US" dirty="0"/>
              <a:t>When the tax is too high…</a:t>
            </a:r>
          </a:p>
          <a:p>
            <a:pPr lvl="1"/>
            <a:r>
              <a:rPr lang="en-US" dirty="0"/>
              <a:t>Team cannot meet code-use objectives</a:t>
            </a:r>
          </a:p>
          <a:p>
            <a:r>
              <a:rPr lang="en-US" dirty="0"/>
              <a:t>When is the tax is too low…</a:t>
            </a:r>
          </a:p>
          <a:p>
            <a:pPr lvl="1"/>
            <a:r>
              <a:rPr lang="en-US" dirty="0"/>
              <a:t>Necessary oversight not provided</a:t>
            </a:r>
          </a:p>
          <a:p>
            <a:pPr lvl="1"/>
            <a:r>
              <a:rPr lang="en-US" dirty="0"/>
              <a:t>Defects in code sneak through </a:t>
            </a:r>
          </a:p>
          <a:p>
            <a:r>
              <a:rPr lang="en-US" dirty="0"/>
              <a:t>Evaluate project needs </a:t>
            </a:r>
          </a:p>
          <a:p>
            <a:pPr lvl="1"/>
            <a:r>
              <a:rPr lang="en-US" dirty="0"/>
              <a:t>Objectives: expected use of the code</a:t>
            </a:r>
          </a:p>
          <a:p>
            <a:pPr lvl="1"/>
            <a:r>
              <a:rPr lang="en-US" dirty="0"/>
              <a:t>Team: size and degree of heterogeneity</a:t>
            </a:r>
          </a:p>
          <a:p>
            <a:pPr lvl="1"/>
            <a:r>
              <a:rPr lang="en-US" dirty="0"/>
              <a:t>Lifecycle stage: new or production or refactoring</a:t>
            </a:r>
          </a:p>
          <a:p>
            <a:pPr lvl="1"/>
            <a:r>
              <a:rPr lang="en-US" dirty="0"/>
              <a:t>Lifetime: one off or ongoing production</a:t>
            </a:r>
          </a:p>
          <a:p>
            <a:pPr lvl="1"/>
            <a:r>
              <a:rPr lang="en-US" dirty="0"/>
              <a:t>Complexity: modules and their interactions</a:t>
            </a:r>
          </a:p>
          <a:p>
            <a:pPr lvl="1"/>
            <a:endParaRPr lang="en-US" dirty="0"/>
          </a:p>
        </p:txBody>
      </p:sp>
      <p:sp>
        <p:nvSpPr>
          <p:cNvPr id="3" name="Rectangle 2">
            <a:extLst>
              <a:ext uri="{FF2B5EF4-FFF2-40B4-BE49-F238E27FC236}">
                <a16:creationId xmlns:a16="http://schemas.microsoft.com/office/drawing/2014/main" id="{B8FB2A1D-579E-3947-8F31-44500C7BCEEE}"/>
              </a:ext>
            </a:extLst>
          </p:cNvPr>
          <p:cNvSpPr/>
          <p:nvPr/>
        </p:nvSpPr>
        <p:spPr>
          <a:xfrm>
            <a:off x="5893904" y="2087217"/>
            <a:ext cx="2544418" cy="1083365"/>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Balance is critical</a:t>
            </a:r>
          </a:p>
        </p:txBody>
      </p:sp>
    </p:spTree>
    <p:extLst>
      <p:ext uri="{BB962C8B-B14F-4D97-AF65-F5344CB8AC3E}">
        <p14:creationId xmlns:p14="http://schemas.microsoft.com/office/powerpoint/2010/main" val="3445731576"/>
      </p:ext>
    </p:extLst>
  </p:cSld>
  <p:clrMapOvr>
    <a:masterClrMapping/>
  </p:clrMapOvr>
  <mc:AlternateContent xmlns:mc="http://schemas.openxmlformats.org/markup-compatibility/2006" xmlns:p14="http://schemas.microsoft.com/office/powerpoint/2010/main">
    <mc:Choice Requires="p14">
      <p:transition spd="slow" p14:dur="2000" advTm="120709"/>
    </mc:Choice>
    <mc:Fallback xmlns="">
      <p:transition spd="slow" advTm="120709"/>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Testing Practices</a:t>
            </a:r>
            <a:br>
              <a:rPr lang="en-US" dirty="0"/>
            </a:br>
            <a:endParaRPr lang="en-US" dirty="0"/>
          </a:p>
        </p:txBody>
      </p:sp>
      <p:sp>
        <p:nvSpPr>
          <p:cNvPr id="5" name="Content Placeholder 4"/>
          <p:cNvSpPr>
            <a:spLocks noGrp="1"/>
          </p:cNvSpPr>
          <p:nvPr>
            <p:ph sz="quarter" idx="1"/>
          </p:nvPr>
        </p:nvSpPr>
        <p:spPr>
          <a:xfrm>
            <a:off x="368424" y="1177290"/>
            <a:ext cx="11369809" cy="4047778"/>
          </a:xfrm>
        </p:spPr>
        <p:txBody>
          <a:bodyPr/>
          <a:lstStyle/>
          <a:p>
            <a:r>
              <a:rPr lang="en-US" dirty="0"/>
              <a:t>Verify Code coverage</a:t>
            </a:r>
          </a:p>
          <a:p>
            <a:r>
              <a:rPr lang="en-US" dirty="0"/>
              <a:t>Must have consistent policy on dealing with failed tests</a:t>
            </a:r>
          </a:p>
          <a:p>
            <a:pPr lvl="1"/>
            <a:r>
              <a:rPr lang="en-US" dirty="0"/>
              <a:t>Issue tracking</a:t>
            </a:r>
          </a:p>
          <a:p>
            <a:pPr lvl="2"/>
            <a:r>
              <a:rPr lang="en-US" dirty="0"/>
              <a:t>How quickly does it need to be fixed?</a:t>
            </a:r>
          </a:p>
          <a:p>
            <a:pPr lvl="2"/>
            <a:r>
              <a:rPr lang="en-US" dirty="0"/>
              <a:t>Who is responsible for fixing it?</a:t>
            </a:r>
          </a:p>
          <a:p>
            <a:r>
              <a:rPr lang="en-US" dirty="0"/>
              <a:t>Someone should be watching the test suite</a:t>
            </a:r>
          </a:p>
          <a:p>
            <a:r>
              <a:rPr lang="en-US" dirty="0"/>
              <a:t>When refactoring or adding new features, run a regression suite before check in</a:t>
            </a:r>
          </a:p>
          <a:p>
            <a:pPr lvl="1"/>
            <a:r>
              <a:rPr lang="en-US" dirty="0"/>
              <a:t>Add new regression tests or modify existing ones for the new features</a:t>
            </a:r>
          </a:p>
          <a:p>
            <a:r>
              <a:rPr lang="en-US" dirty="0"/>
              <a:t>Code review before releasing test suite is useful</a:t>
            </a:r>
          </a:p>
          <a:p>
            <a:pPr lvl="1"/>
            <a:r>
              <a:rPr lang="en-US" dirty="0"/>
              <a:t>Another person may spot issues you didn’t</a:t>
            </a:r>
          </a:p>
          <a:p>
            <a:pPr lvl="1"/>
            <a:r>
              <a:rPr lang="en-US" dirty="0"/>
              <a:t>Incredibly cost-effective</a:t>
            </a:r>
          </a:p>
          <a:p>
            <a:endParaRPr lang="en-US" dirty="0"/>
          </a:p>
        </p:txBody>
      </p:sp>
    </p:spTree>
    <p:extLst>
      <p:ext uri="{BB962C8B-B14F-4D97-AF65-F5344CB8AC3E}">
        <p14:creationId xmlns:p14="http://schemas.microsoft.com/office/powerpoint/2010/main" val="2338338090"/>
      </p:ext>
    </p:extLst>
  </p:cSld>
  <p:clrMapOvr>
    <a:masterClrMapping/>
  </p:clrMapOvr>
  <mc:AlternateContent xmlns:mc="http://schemas.openxmlformats.org/markup-compatibility/2006" xmlns:p14="http://schemas.microsoft.com/office/powerpoint/2010/main">
    <mc:Choice Requires="p14">
      <p:transition spd="slow" p14:dur="2000" advTm="50364"/>
    </mc:Choice>
    <mc:Fallback xmlns="">
      <p:transition spd="slow" advTm="50364"/>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other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http://</a:t>
            </a:r>
            <a:r>
              <a:rPr lang="en-US" dirty="0" err="1"/>
              <a:t>ltp.sourceforge.net</a:t>
            </a:r>
            <a:r>
              <a:rPr lang="en-US" dirty="0"/>
              <a:t>/coverage/</a:t>
            </a:r>
            <a:r>
              <a:rPr lang="en-US" dirty="0" err="1"/>
              <a:t>lcov.php</a:t>
            </a:r>
            <a:r>
              <a:rPr lang="en-US" dirty="0"/>
              <a:t> </a:t>
            </a:r>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
        <p:nvSpPr>
          <p:cNvPr id="8" name="TextBox 7">
            <a:extLst>
              <a:ext uri="{FF2B5EF4-FFF2-40B4-BE49-F238E27FC236}">
                <a16:creationId xmlns:a16="http://schemas.microsoft.com/office/drawing/2014/main" id="{EB966DA9-C5B9-1E4A-BCC4-A2058E07DCB5}"/>
              </a:ext>
            </a:extLst>
          </p:cNvPr>
          <p:cNvSpPr txBox="1"/>
          <p:nvPr/>
        </p:nvSpPr>
        <p:spPr>
          <a:xfrm>
            <a:off x="1003278" y="5939554"/>
            <a:ext cx="6470978" cy="447815"/>
          </a:xfrm>
          <a:prstGeom prst="rect">
            <a:avLst/>
          </a:prstGeom>
          <a:noFill/>
        </p:spPr>
        <p:txBody>
          <a:bodyPr wrap="square" lIns="118872" tIns="91440" rIns="118872" bIns="91440" rtlCol="0" anchor="ctr" anchorCtr="0">
            <a:spAutoFit/>
          </a:bodyPr>
          <a:lstStyle/>
          <a:p>
            <a:pPr algn="l">
              <a:lnSpc>
                <a:spcPct val="90000"/>
              </a:lnSpc>
            </a:pPr>
            <a:r>
              <a:rPr lang="en-US" sz="1900" b="1" dirty="0">
                <a:solidFill>
                  <a:srgbClr val="92D050"/>
                </a:solidFill>
              </a:rPr>
              <a:t>Interoperability coverage Example Later</a:t>
            </a:r>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250" advTm="68702">
        <p:fade/>
      </p:transition>
    </mc:Choice>
    <mc:Fallback xmlns="">
      <p:transition advTm="68702">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730" y="3218598"/>
            <a:ext cx="4720590" cy="2602189"/>
          </a:xfrm>
          <a:prstGeom prst="rect">
            <a:avLst/>
          </a:prstGeom>
        </p:spPr>
      </p:pic>
      <p:pic>
        <p:nvPicPr>
          <p:cNvPr id="12" name="Picture 11">
            <a:extLst>
              <a:ext uri="{FF2B5EF4-FFF2-40B4-BE49-F238E27FC236}">
                <a16:creationId xmlns:a16="http://schemas.microsoft.com/office/drawing/2014/main" id="{B2C0FA68-A2C4-BD4D-B6C9-1B8088DEEB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9531" y="2956748"/>
            <a:ext cx="6788702" cy="3110613"/>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035852"/>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Example of heat equation</a:t>
            </a:r>
          </a:p>
          <a:p>
            <a:pPr lvl="1"/>
            <a:r>
              <a:rPr lang="en-US" dirty="0"/>
              <a:t>Add -coverage as shown below to </a:t>
            </a:r>
            <a:r>
              <a:rPr lang="en-US" dirty="0" err="1"/>
              <a:t>Makefile</a:t>
            </a:r>
            <a:endParaRPr lang="en-US" dirty="0"/>
          </a:p>
          <a:p>
            <a:pPr lvl="1"/>
            <a:r>
              <a:rPr lang="en-US" dirty="0"/>
              <a:t>Run ./heat </a:t>
            </a:r>
            <a:r>
              <a:rPr lang="en-US" dirty="0" err="1"/>
              <a:t>runame</a:t>
            </a:r>
            <a:r>
              <a:rPr lang="en-US" dirty="0"/>
              <a:t>=“</a:t>
            </a:r>
            <a:r>
              <a:rPr lang="en-US" dirty="0" err="1"/>
              <a:t>ftcs_results</a:t>
            </a:r>
            <a:r>
              <a:rPr lang="en-US" dirty="0"/>
              <a:t>”</a:t>
            </a:r>
          </a:p>
          <a:p>
            <a:pPr lvl="1"/>
            <a:r>
              <a:rPr lang="en-US" dirty="0"/>
              <a:t>Run </a:t>
            </a:r>
            <a:r>
              <a:rPr lang="en-US" dirty="0" err="1"/>
              <a:t>gcov</a:t>
            </a:r>
            <a:r>
              <a:rPr lang="en-US" dirty="0"/>
              <a:t> </a:t>
            </a:r>
            <a:r>
              <a:rPr lang="en-US" dirty="0" err="1"/>
              <a:t>heat.C</a:t>
            </a:r>
            <a:endParaRPr lang="en-US" dirty="0"/>
          </a:p>
          <a:p>
            <a:pPr lvl="1"/>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5" name="Content Placeholder 2">
            <a:extLst>
              <a:ext uri="{FF2B5EF4-FFF2-40B4-BE49-F238E27FC236}">
                <a16:creationId xmlns:a16="http://schemas.microsoft.com/office/drawing/2014/main" id="{F6D4692D-62D5-7C41-A0F1-C8834FE69CF0}"/>
              </a:ext>
            </a:extLst>
          </p:cNvPr>
          <p:cNvSpPr txBox="1">
            <a:spLocks/>
          </p:cNvSpPr>
          <p:nvPr/>
        </p:nvSpPr>
        <p:spPr bwMode="auto">
          <a:xfrm>
            <a:off x="5743280" y="1029766"/>
            <a:ext cx="5994953" cy="16817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 dash indicates non-executable line</a:t>
            </a:r>
          </a:p>
          <a:p>
            <a:r>
              <a:rPr lang="en-US" sz="2000" dirty="0"/>
              <a:t>A number indicated the times the line was called</a:t>
            </a:r>
          </a:p>
          <a:p>
            <a:r>
              <a:rPr lang="en-US" sz="2000" dirty="0"/>
              <a:t>##### indicates line wasn’t exercised</a:t>
            </a:r>
            <a:endParaRPr lang="en-US" sz="1800" dirty="0"/>
          </a:p>
          <a:p>
            <a:pPr lvl="1"/>
            <a:endParaRPr lang="en-US" sz="1800"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Checking coverage Example</a:t>
            </a:r>
          </a:p>
        </p:txBody>
      </p:sp>
    </p:spTree>
    <p:extLst>
      <p:ext uri="{BB962C8B-B14F-4D97-AF65-F5344CB8AC3E}">
        <p14:creationId xmlns:p14="http://schemas.microsoft.com/office/powerpoint/2010/main" val="4029406245"/>
      </p:ext>
    </p:extLst>
  </p:cSld>
  <p:clrMapOvr>
    <a:masterClrMapping/>
  </p:clrMapOvr>
  <mc:AlternateContent xmlns:mc="http://schemas.openxmlformats.org/markup-compatibility/2006" xmlns:p14="http://schemas.microsoft.com/office/powerpoint/2010/main">
    <mc:Choice Requires="p14">
      <p:transition spd="slow" p14:dur="2000" advTm="73365"/>
    </mc:Choice>
    <mc:Fallback xmlns="">
      <p:transition spd="slow" advTm="73365"/>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25.8|7|19.3|5.6|9|17.8|16.3|3.9|16.6|0.7"/>
</p:tagLst>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1737</TotalTime>
  <Words>1267</Words>
  <Application>Microsoft Macintosh PowerPoint</Application>
  <PresentationFormat>Custom</PresentationFormat>
  <Paragraphs>161</Paragraphs>
  <Slides>13</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Arial Black</vt:lpstr>
      <vt:lpstr>Calibri</vt:lpstr>
      <vt:lpstr>Presentations (Wide Screen)</vt:lpstr>
      <vt:lpstr>Software Testing</vt:lpstr>
      <vt:lpstr>License, Citation and Acknowledgements</vt:lpstr>
      <vt:lpstr>Verification</vt:lpstr>
      <vt:lpstr>Stages and types of verification</vt:lpstr>
      <vt:lpstr>Components of Verification</vt:lpstr>
      <vt:lpstr>Why not always use the most stringent testing?</vt:lpstr>
      <vt:lpstr>Good Testing Practices </vt:lpstr>
      <vt:lpstr>How do we determine what other tests are needed?</vt:lpstr>
      <vt:lpstr>Checking coverage Example</vt:lpstr>
      <vt:lpstr>Graphical View of Gcov Output and Tutorials for Code Coverage </vt:lpstr>
      <vt:lpstr>How to build your test suite ?</vt:lpstr>
      <vt:lpstr>Test Development For a New Code</vt:lpstr>
      <vt:lpstr>PowerPoint Presentation</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Microsoft Office User</cp:lastModifiedBy>
  <cp:revision>375</cp:revision>
  <cp:lastPrinted>2017-11-02T18:35:01Z</cp:lastPrinted>
  <dcterms:created xsi:type="dcterms:W3CDTF">2018-11-06T17:28:56Z</dcterms:created>
  <dcterms:modified xsi:type="dcterms:W3CDTF">2021-04-08T15:37:49Z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